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dp" ContentType="image/vnd.ms-photo"/>
  <Default Extension="wmf" ContentType="image/x-w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5.webp" ContentType="image/webp"/>
  <Override PartName="/ppt/media/image27.webp" ContentType="image/webp"/>
  <Override PartName="/ppt/media/image32.webp" ContentType="image/webp"/>
  <Override PartName="/ppt/media/image42.webp" ContentType="image/webp"/>
  <Override PartName="/ppt/media/image44.webp" ContentType="image/webp"/>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295" r:id="rId3"/>
    <p:sldId id="294" r:id="rId4"/>
    <p:sldId id="483" r:id="rId5"/>
    <p:sldId id="260" r:id="rId6"/>
    <p:sldId id="479" r:id="rId7"/>
    <p:sldId id="486" r:id="rId8"/>
    <p:sldId id="484" r:id="rId9"/>
    <p:sldId id="471" r:id="rId10"/>
    <p:sldId id="472" r:id="rId11"/>
    <p:sldId id="487" r:id="rId12"/>
    <p:sldId id="482" r:id="rId13"/>
    <p:sldId id="473" r:id="rId14"/>
    <p:sldId id="474" r:id="rId15"/>
    <p:sldId id="475" r:id="rId16"/>
    <p:sldId id="476" r:id="rId17"/>
    <p:sldId id="485" r:id="rId18"/>
    <p:sldId id="477" r:id="rId19"/>
    <p:sldId id="478" r:id="rId20"/>
    <p:sldId id="403" r:id="rId21"/>
    <p:sldId id="465" r:id="rId22"/>
    <p:sldId id="463" r:id="rId23"/>
    <p:sldId id="464" r:id="rId24"/>
    <p:sldId id="466" r:id="rId25"/>
    <p:sldId id="467" r:id="rId26"/>
    <p:sldId id="468" r:id="rId27"/>
    <p:sldId id="451" r:id="rId28"/>
    <p:sldId id="452" r:id="rId29"/>
    <p:sldId id="453" r:id="rId30"/>
    <p:sldId id="454" r:id="rId31"/>
    <p:sldId id="455" r:id="rId32"/>
    <p:sldId id="456" r:id="rId33"/>
    <p:sldId id="457" r:id="rId34"/>
    <p:sldId id="458" r:id="rId35"/>
    <p:sldId id="459" r:id="rId36"/>
    <p:sldId id="460" r:id="rId37"/>
    <p:sldId id="461" r:id="rId38"/>
    <p:sldId id="462" r:id="rId39"/>
    <p:sldId id="445" r:id="rId40"/>
    <p:sldId id="448" r:id="rId41"/>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DengXian" panose="02010600030101010101" pitchFamily="2" charset="-122"/>
        <a:ea typeface="DengXia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9pPr>
  </p:defaultTextStyle>
  <p:extLst>
    <p:ext uri="{EFAFB233-063F-42B5-8137-9DF3F51BA10A}">
      <p15:sldGuideLst xmlns:p15="http://schemas.microsoft.com/office/powerpoint/2012/main">
        <p15:guide id="1" orient="horz" pos="2263" userDrawn="1">
          <p15:clr>
            <a:srgbClr val="A4A3A4"/>
          </p15:clr>
        </p15:guide>
        <p15:guide id="2" pos="37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xel2022"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A3B"/>
    <a:srgbClr val="353F48"/>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597"/>
    <p:restoredTop sz="94619"/>
  </p:normalViewPr>
  <p:slideViewPr>
    <p:cSldViewPr snapToGrid="0" showGuides="1">
      <p:cViewPr>
        <p:scale>
          <a:sx n="100" d="100"/>
          <a:sy n="100" d="100"/>
        </p:scale>
        <p:origin x="768" y="636"/>
      </p:cViewPr>
      <p:guideLst>
        <p:guide orient="horz" pos="2263"/>
        <p:guide pos="3732"/>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notesMaster" Target="notesMasters/notesMaster1.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Click to edit Master text style</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Second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Third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Fourth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Fifth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F7C9B17E-EBA4-4BA6-BFBF-CFC4EA0BE678}"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53F4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Click to edit Master title style</a:t>
            </a:r>
            <a:endParaRPr lang="zh-CN" altLang="en-US" strike="noStrike" noProof="1" smtClean="0"/>
          </a:p>
        </p:txBody>
      </p:sp>
      <p:sp>
        <p:nvSpPr>
          <p:cNvPr id="3" name="内容占位符 2"/>
          <p:cNvSpPr>
            <a:spLocks noGrp="1"/>
          </p:cNvSpPr>
          <p:nvPr>
            <p:ph idx="1" hasCustomPrompt="1"/>
          </p:nvPr>
        </p:nvSpPr>
        <p:spPr/>
        <p:txBody>
          <a:bodyPr/>
          <a:lstStyle/>
          <a:p>
            <a:pPr lvl="0" fontAlgn="auto"/>
            <a:r>
              <a:rPr lang="zh-CN" altLang="en-US" strike="noStrike" noProof="1" smtClean="0"/>
              <a:t>Click to edit Master text style</a:t>
            </a:r>
            <a:endParaRPr lang="zh-CN" altLang="en-US" strike="noStrike" noProof="1" smtClean="0"/>
          </a:p>
          <a:p>
            <a:pPr lvl="1" fontAlgn="auto"/>
            <a:r>
              <a:rPr lang="zh-CN" altLang="en-US" strike="noStrike" noProof="1" smtClean="0"/>
              <a:t>Second level</a:t>
            </a:r>
            <a:endParaRPr lang="zh-CN" altLang="en-US" strike="noStrike" noProof="1" smtClean="0"/>
          </a:p>
          <a:p>
            <a:pPr lvl="2" fontAlgn="auto"/>
            <a:r>
              <a:rPr lang="zh-CN" altLang="en-US" strike="noStrike" noProof="1" smtClean="0"/>
              <a:t>Third level</a:t>
            </a:r>
            <a:endParaRPr lang="zh-CN" altLang="en-US" strike="noStrike" noProof="1" smtClean="0"/>
          </a:p>
          <a:p>
            <a:pPr lvl="3" fontAlgn="auto"/>
            <a:r>
              <a:rPr lang="zh-CN" altLang="en-US" strike="noStrike" noProof="1" smtClean="0"/>
              <a:t>Fourth level</a:t>
            </a:r>
            <a:endParaRPr lang="zh-CN" altLang="en-US" strike="noStrike" noProof="1" smtClean="0"/>
          </a:p>
          <a:p>
            <a:pPr lvl="4" fontAlgn="auto"/>
            <a:r>
              <a:rPr lang="zh-CN" altLang="en-US" strike="noStrike" noProof="1" smtClean="0"/>
              <a:t>Fifth level</a:t>
            </a:r>
            <a:endParaRPr lang="zh-CN" altLang="en-US" strike="noStrike" noProof="1" smtClean="0"/>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title">
    <p:bg>
      <p:bgPr>
        <a:solidFill>
          <a:srgbClr val="313036"/>
        </a:solidFill>
        <a:effectLst/>
      </p:bgPr>
    </p:bg>
    <p:spTree>
      <p:nvGrpSpPr>
        <p:cNvPr id="1" name=""/>
        <p:cNvGrpSpPr/>
        <p:nvPr/>
      </p:nvGrpSpPr>
      <p:grpSpPr>
        <a:xfrm>
          <a:off x="0" y="0"/>
          <a:ext cx="0" cy="0"/>
          <a:chOff x="0" y="0"/>
          <a:chExt cx="0" cy="0"/>
        </a:xfrm>
      </p:grpSpPr>
      <p:sp>
        <p:nvSpPr>
          <p:cNvPr id="7" name="直角三角形 6"/>
          <p:cNvSpPr/>
          <p:nvPr/>
        </p:nvSpPr>
        <p:spPr>
          <a:xfrm>
            <a:off x="0" y="1550988"/>
            <a:ext cx="5056188" cy="5308600"/>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直角三角形 7"/>
          <p:cNvSpPr/>
          <p:nvPr/>
        </p:nvSpPr>
        <p:spPr>
          <a:xfrm>
            <a:off x="0" y="4187825"/>
            <a:ext cx="2433638" cy="2676525"/>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任意多边形 8"/>
          <p:cNvSpPr/>
          <p:nvPr/>
        </p:nvSpPr>
        <p:spPr>
          <a:xfrm>
            <a:off x="0" y="0"/>
            <a:ext cx="1403350" cy="4249738"/>
          </a:xfrm>
          <a:custGeom>
            <a:avLst/>
            <a:gdLst>
              <a:gd name="connsiteX0" fmla="*/ 0 w 1403028"/>
              <a:gd name="connsiteY0" fmla="*/ 0 h 4249228"/>
              <a:gd name="connsiteX1" fmla="*/ 1403028 w 1403028"/>
              <a:gd name="connsiteY1" fmla="*/ 0 h 4249228"/>
              <a:gd name="connsiteX2" fmla="*/ 47010 w 1403028"/>
              <a:gd name="connsiteY2" fmla="*/ 4249228 h 4249228"/>
              <a:gd name="connsiteX3" fmla="*/ 0 w 1403028"/>
              <a:gd name="connsiteY3" fmla="*/ 4202313 h 4249228"/>
              <a:gd name="connsiteX4" fmla="*/ 0 w 1403028"/>
              <a:gd name="connsiteY4" fmla="*/ 0 h 4249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028" h="4249228">
                <a:moveTo>
                  <a:pt x="0" y="0"/>
                </a:moveTo>
                <a:lnTo>
                  <a:pt x="1403028" y="0"/>
                </a:lnTo>
                <a:lnTo>
                  <a:pt x="47010" y="4249228"/>
                </a:lnTo>
                <a:lnTo>
                  <a:pt x="0" y="420231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任意多边形 9"/>
          <p:cNvSpPr/>
          <p:nvPr/>
        </p:nvSpPr>
        <p:spPr>
          <a:xfrm>
            <a:off x="0" y="0"/>
            <a:ext cx="3098800" cy="5732463"/>
          </a:xfrm>
          <a:custGeom>
            <a:avLst/>
            <a:gdLst>
              <a:gd name="connsiteX0" fmla="*/ 0 w 3098474"/>
              <a:gd name="connsiteY0" fmla="*/ 0 h 5733086"/>
              <a:gd name="connsiteX1" fmla="*/ 3098474 w 3098474"/>
              <a:gd name="connsiteY1" fmla="*/ 0 h 5733086"/>
              <a:gd name="connsiteX2" fmla="*/ 1404462 w 3098474"/>
              <a:gd name="connsiteY2" fmla="*/ 5733086 h 5733086"/>
              <a:gd name="connsiteX3" fmla="*/ 0 w 3098474"/>
              <a:gd name="connsiteY3" fmla="*/ 4219309 h 5733086"/>
              <a:gd name="connsiteX4" fmla="*/ 0 w 3098474"/>
              <a:gd name="connsiteY4" fmla="*/ 0 h 5733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8474" h="5733086">
                <a:moveTo>
                  <a:pt x="0" y="0"/>
                </a:moveTo>
                <a:lnTo>
                  <a:pt x="3098474" y="0"/>
                </a:lnTo>
                <a:lnTo>
                  <a:pt x="1404462" y="5733086"/>
                </a:lnTo>
                <a:lnTo>
                  <a:pt x="0" y="4219309"/>
                </a:lnTo>
                <a:lnTo>
                  <a:pt x="0" y="0"/>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任意多边形 10"/>
          <p:cNvSpPr/>
          <p:nvPr/>
        </p:nvSpPr>
        <p:spPr>
          <a:xfrm>
            <a:off x="0" y="-4762"/>
            <a:ext cx="2300288" cy="4740275"/>
          </a:xfrm>
          <a:custGeom>
            <a:avLst/>
            <a:gdLst>
              <a:gd name="connsiteX0" fmla="*/ 0 w 2300416"/>
              <a:gd name="connsiteY0" fmla="*/ 0 h 4740048"/>
              <a:gd name="connsiteX1" fmla="*/ 2300416 w 2300416"/>
              <a:gd name="connsiteY1" fmla="*/ 0 h 4740048"/>
              <a:gd name="connsiteX2" fmla="*/ 471912 w 2300416"/>
              <a:gd name="connsiteY2" fmla="*/ 4740048 h 4740048"/>
              <a:gd name="connsiteX3" fmla="*/ 0 w 2300416"/>
              <a:gd name="connsiteY3" fmla="*/ 4266872 h 4740048"/>
              <a:gd name="connsiteX4" fmla="*/ 0 w 2300416"/>
              <a:gd name="connsiteY4" fmla="*/ 0 h 4740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416" h="4740048">
                <a:moveTo>
                  <a:pt x="0" y="0"/>
                </a:moveTo>
                <a:lnTo>
                  <a:pt x="2300416" y="0"/>
                </a:lnTo>
                <a:lnTo>
                  <a:pt x="471912" y="4740048"/>
                </a:lnTo>
                <a:lnTo>
                  <a:pt x="0" y="4266872"/>
                </a:lnTo>
                <a:lnTo>
                  <a:pt x="0" y="0"/>
                </a:lnTo>
                <a:close/>
              </a:path>
            </a:pathLst>
          </a:custGeom>
          <a:solidFill>
            <a:srgbClr val="5284C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3408773" y="904081"/>
            <a:ext cx="5998464" cy="2852737"/>
          </a:xfrm>
        </p:spPr>
        <p:txBody>
          <a:bodyPr anchor="b"/>
          <a:lstStyle>
            <a:lvl1pPr>
              <a:defRPr sz="6000">
                <a:solidFill>
                  <a:srgbClr val="00B0F0"/>
                </a:solidFill>
              </a:defRPr>
            </a:lvl1pPr>
          </a:lstStyle>
          <a:p>
            <a:pPr fontAlgn="auto"/>
            <a:r>
              <a:rPr lang="zh-CN" altLang="en-US" strike="noStrike" noProof="1" dirty="0" smtClean="0"/>
              <a:t>Click to edit Master title style</a:t>
            </a:r>
            <a:endParaRPr lang="zh-CN" altLang="en-US" strike="noStrike" noProof="1" dirty="0" smtClean="0"/>
          </a:p>
        </p:txBody>
      </p:sp>
      <p:sp>
        <p:nvSpPr>
          <p:cNvPr id="3" name="文本占位符 2"/>
          <p:cNvSpPr>
            <a:spLocks noGrp="1"/>
          </p:cNvSpPr>
          <p:nvPr>
            <p:ph type="body" idx="1" hasCustomPrompt="1"/>
          </p:nvPr>
        </p:nvSpPr>
        <p:spPr>
          <a:xfrm>
            <a:off x="3408772" y="3783806"/>
            <a:ext cx="5998465" cy="1500187"/>
          </a:xfrm>
        </p:spPr>
        <p:txBody>
          <a:bodyPr>
            <a:normAutofit/>
          </a:bodyPr>
          <a:lstStyle>
            <a:lvl1pPr marL="0" indent="0">
              <a:buNone/>
              <a:defRPr sz="1400">
                <a:solidFill>
                  <a:srgbClr val="00B0F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Click to edit Master title style</a:t>
            </a:r>
            <a:endParaRPr lang="zh-CN" altLang="en-US" strike="noStrike" noProof="1" smtClean="0"/>
          </a:p>
        </p:txBody>
      </p:sp>
      <p:sp>
        <p:nvSpPr>
          <p:cNvPr id="12"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13036"/>
        </a:solidFill>
        <a:effectLst/>
      </p:bgPr>
    </p:bg>
    <p:spTree>
      <p:nvGrpSpPr>
        <p:cNvPr id="1" name=""/>
        <p:cNvGrpSpPr/>
        <p:nvPr/>
      </p:nvGrpSpPr>
      <p:grpSpPr>
        <a:xfrm>
          <a:off x="0" y="0"/>
          <a:ext cx="0" cy="0"/>
          <a:chOff x="0" y="0"/>
          <a:chExt cx="0" cy="0"/>
        </a:xfrm>
      </p:grpSpPr>
      <p:cxnSp>
        <p:nvCxnSpPr>
          <p:cNvPr id="7" name="直接连接符 6"/>
          <p:cNvCxnSpPr/>
          <p:nvPr/>
        </p:nvCxnSpPr>
        <p:spPr>
          <a:xfrm>
            <a:off x="0" y="6200775"/>
            <a:ext cx="12192000" cy="0"/>
          </a:xfrm>
          <a:prstGeom prst="line">
            <a:avLst/>
          </a:prstGeom>
          <a:ln w="3175">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lvl1pPr algn="ctr">
              <a:defRPr>
                <a:solidFill>
                  <a:schemeClr val="bg1">
                    <a:lumMod val="95000"/>
                  </a:schemeClr>
                </a:solidFill>
              </a:defRPr>
            </a:lvl1pPr>
          </a:lstStyle>
          <a:p>
            <a:pPr fontAlgn="auto"/>
            <a:r>
              <a:rPr lang="zh-CN" altLang="en-US" strike="noStrike" noProof="1" smtClean="0"/>
              <a:t>Click to edit Master title style</a:t>
            </a:r>
            <a:endParaRPr lang="zh-CN" altLang="en-US" strike="noStrike" noProof="1" smtClean="0"/>
          </a:p>
        </p:txBody>
      </p:sp>
      <p:sp>
        <p:nvSpPr>
          <p:cNvPr id="8"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53F48"/>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dirty="0"/>
              <a:t>Click to edit Master title style</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dirty="0"/>
              <a:t>Click to edit Master text style</a:t>
            </a:r>
            <a:endParaRPr lang="zh-CN" altLang="en-US" dirty="0"/>
          </a:p>
          <a:p>
            <a:pPr lvl="1"/>
            <a:r>
              <a:rPr lang="zh-CN" altLang="en-US" dirty="0"/>
              <a:t>Second level</a:t>
            </a:r>
            <a:endParaRPr lang="zh-CN" altLang="en-US" dirty="0"/>
          </a:p>
          <a:p>
            <a:pPr lvl="2"/>
            <a:r>
              <a:rPr lang="zh-CN" altLang="en-US" dirty="0"/>
              <a:t>Third level</a:t>
            </a:r>
            <a:endParaRPr lang="zh-CN" altLang="en-US" dirty="0"/>
          </a:p>
          <a:p>
            <a:pPr lvl="3"/>
            <a:r>
              <a:rPr lang="zh-CN" altLang="en-US" dirty="0"/>
              <a:t>Fourth level</a:t>
            </a:r>
            <a:endParaRPr lang="zh-CN" altLang="en-US" dirty="0"/>
          </a:p>
          <a:p>
            <a:pPr lvl="4"/>
            <a:r>
              <a:rPr lang="zh-CN" altLang="en-US" dirty="0"/>
              <a:t>Fifth level</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3" Type="http://schemas.openxmlformats.org/officeDocument/2006/relationships/slideLayout" Target="../slideLayouts/slideLayout2.xml"/><Relationship Id="rId22" Type="http://schemas.openxmlformats.org/officeDocument/2006/relationships/tags" Target="../tags/tag19.xml"/><Relationship Id="rId21" Type="http://schemas.openxmlformats.org/officeDocument/2006/relationships/tags" Target="../tags/tag18.xml"/><Relationship Id="rId20" Type="http://schemas.openxmlformats.org/officeDocument/2006/relationships/tags" Target="../tags/tag17.xml"/><Relationship Id="rId2" Type="http://schemas.microsoft.com/office/2007/relationships/hdphoto" Target="../media/image7.wdp"/><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image" Target="../media/image8.png"/><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webp"/><Relationship Id="rId2" Type="http://schemas.openxmlformats.org/officeDocument/2006/relationships/image" Target="../media/image14.png"/><Relationship Id="rId1" Type="http://schemas.openxmlformats.org/officeDocument/2006/relationships/image" Target="../media/image13.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5.xml"/><Relationship Id="rId3" Type="http://schemas.openxmlformats.org/officeDocument/2006/relationships/image" Target="../media/image28.wmf"/><Relationship Id="rId2" Type="http://schemas.openxmlformats.org/officeDocument/2006/relationships/oleObject" Target="../embeddings/oleObject1.bin"/><Relationship Id="rId1" Type="http://schemas.openxmlformats.org/officeDocument/2006/relationships/image" Target="../media/image27.webp"/></Relationships>
</file>

<file path=ppt/slides/_rels/slide12.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4.xml"/><Relationship Id="rId5" Type="http://schemas.openxmlformats.org/officeDocument/2006/relationships/image" Target="../media/image32.webp"/><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w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image" Target="../media/image33.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42.webp"/><Relationship Id="rId2" Type="http://schemas.openxmlformats.org/officeDocument/2006/relationships/image" Target="../media/image41.jpeg"/><Relationship Id="rId1" Type="http://schemas.openxmlformats.org/officeDocument/2006/relationships/image" Target="../media/image4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45.jpeg"/><Relationship Id="rId2" Type="http://schemas.openxmlformats.org/officeDocument/2006/relationships/image" Target="../media/image44.webp"/><Relationship Id="rId1" Type="http://schemas.openxmlformats.org/officeDocument/2006/relationships/image" Target="../media/image43.jpeg"/></Relationships>
</file>

<file path=ppt/slides/_rels/slide17.xml.rels><?xml version="1.0" encoding="UTF-8" standalone="yes"?>
<Relationships xmlns="http://schemas.openxmlformats.org/package/2006/relationships"><Relationship Id="rId8" Type="http://schemas.openxmlformats.org/officeDocument/2006/relationships/vmlDrawing" Target="../drawings/vmlDrawing3.vml"/><Relationship Id="rId7" Type="http://schemas.openxmlformats.org/officeDocument/2006/relationships/slideLayout" Target="../slideLayouts/slideLayout5.xml"/><Relationship Id="rId6" Type="http://schemas.openxmlformats.org/officeDocument/2006/relationships/image" Target="../media/image49.wmf"/><Relationship Id="rId5" Type="http://schemas.openxmlformats.org/officeDocument/2006/relationships/oleObject" Target="../embeddings/oleObject4.bin"/><Relationship Id="rId4" Type="http://schemas.openxmlformats.org/officeDocument/2006/relationships/image" Target="../media/image48.jpeg"/><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image" Target="../media/image46.jpeg"/></Relationships>
</file>

<file path=ppt/slides/_rels/slide18.xml.rels><?xml version="1.0" encoding="UTF-8" standalone="yes"?>
<Relationships xmlns="http://schemas.openxmlformats.org/package/2006/relationships"><Relationship Id="rId7" Type="http://schemas.openxmlformats.org/officeDocument/2006/relationships/vmlDrawing" Target="../drawings/vmlDrawing4.vml"/><Relationship Id="rId6"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image" Target="../media/image50.wmf"/><Relationship Id="rId3" Type="http://schemas.openxmlformats.org/officeDocument/2006/relationships/oleObject" Target="../embeddings/oleObject6.bin"/><Relationship Id="rId2" Type="http://schemas.openxmlformats.org/officeDocument/2006/relationships/image" Target="../media/image47.wmf"/><Relationship Id="rId1"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7" Type="http://schemas.openxmlformats.org/officeDocument/2006/relationships/vmlDrawing" Target="../drawings/vmlDrawing5.vml"/><Relationship Id="rId6" Type="http://schemas.openxmlformats.org/officeDocument/2006/relationships/slideLayout" Target="../slideLayouts/slideLayout1.xml"/><Relationship Id="rId5" Type="http://schemas.openxmlformats.org/officeDocument/2006/relationships/image" Target="../media/image54.wmf"/><Relationship Id="rId4" Type="http://schemas.openxmlformats.org/officeDocument/2006/relationships/oleObject" Target="../embeddings/oleObject8.bin"/><Relationship Id="rId3" Type="http://schemas.openxmlformats.org/officeDocument/2006/relationships/image" Target="../media/image53.wmf"/><Relationship Id="rId2" Type="http://schemas.openxmlformats.org/officeDocument/2006/relationships/oleObject" Target="../embeddings/oleObject7.bin"/><Relationship Id="rId1"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5.png"/></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1.xml"/><Relationship Id="rId2" Type="http://schemas.openxmlformats.org/officeDocument/2006/relationships/image" Target="../media/image56.wmf"/><Relationship Id="rId1"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1.xml"/><Relationship Id="rId7" Type="http://schemas.openxmlformats.org/officeDocument/2006/relationships/image" Target="../media/image61.png"/><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wmf"/><Relationship Id="rId3" Type="http://schemas.openxmlformats.org/officeDocument/2006/relationships/oleObject" Target="../embeddings/oleObject11.bin"/><Relationship Id="rId2" Type="http://schemas.openxmlformats.org/officeDocument/2006/relationships/image" Target="../media/image57.wmf"/><Relationship Id="rId1"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3.jpeg"/><Relationship Id="rId1" Type="http://schemas.openxmlformats.org/officeDocument/2006/relationships/image" Target="../media/image62.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4.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image" Target="../media/image64.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7.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9.jpeg"/><Relationship Id="rId1" Type="http://schemas.openxmlformats.org/officeDocument/2006/relationships/image" Target="../media/image68.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0.png"/><Relationship Id="rId3" Type="http://schemas.microsoft.com/office/2007/relationships/media" Target="../media/media2.mp4"/><Relationship Id="rId2" Type="http://schemas.openxmlformats.org/officeDocument/2006/relationships/video" Target="../media/media2.mp4"/><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1.png"/><Relationship Id="rId3" Type="http://schemas.microsoft.com/office/2007/relationships/media" Target="../media/media3.mp4"/><Relationship Id="rId2" Type="http://schemas.openxmlformats.org/officeDocument/2006/relationships/video" Target="../media/media3.mp4"/><Relationship Id="rId1" Type="http://schemas.openxmlformats.org/officeDocument/2006/relationships/image" Target="../media/image5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5.jpeg"/><Relationship Id="rId1" Type="http://schemas.openxmlformats.org/officeDocument/2006/relationships/image" Target="../media/image74.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6.png"/><Relationship Id="rId2" Type="http://schemas.microsoft.com/office/2007/relationships/media" Target="../media/media4.mp4"/><Relationship Id="rId1" Type="http://schemas.openxmlformats.org/officeDocument/2006/relationships/video" Target="../media/media4.mp4"/></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8.jpeg"/><Relationship Id="rId1" Type="http://schemas.openxmlformats.org/officeDocument/2006/relationships/image" Target="../media/image77.jpe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image" Target="../media/image52.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image" Target="../media/image81.jpe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image" Target="../media/image84.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8.jpeg"/><Relationship Id="rId1" Type="http://schemas.openxmlformats.org/officeDocument/2006/relationships/image" Target="../media/image87.jpeg"/></Relationships>
</file>

<file path=ppt/slides/_rels/slide38.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1.xml"/><Relationship Id="rId4" Type="http://schemas.openxmlformats.org/officeDocument/2006/relationships/image" Target="../media/image90.jpeg"/><Relationship Id="rId3" Type="http://schemas.openxmlformats.org/officeDocument/2006/relationships/image" Target="../media/image79.jpeg"/><Relationship Id="rId2" Type="http://schemas.openxmlformats.org/officeDocument/2006/relationships/image" Target="../media/image89.wmf"/><Relationship Id="rId1" Type="http://schemas.openxmlformats.org/officeDocument/2006/relationships/oleObject" Target="../embeddings/oleObject12.bin"/></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ublic\cropped-1366-768-559127.jpg"/>
          <p:cNvPicPr>
            <a:picLocks noChangeAspect="1" noChangeArrowheads="1"/>
          </p:cNvPicPr>
          <p:nvPr/>
        </p:nvPicPr>
        <p:blipFill>
          <a:blip r:embed="rId1">
            <a:alphaModFix amt="60000"/>
            <a:extLst>
              <a:ext uri="{BEBA8EAE-BF5A-486C-A8C5-ECC9F3942E4B}">
                <a14:imgProps xmlns:a14="http://schemas.microsoft.com/office/drawing/2010/main">
                  <a14:imgLayer r:embed="rId2">
                    <a14:imgEffect>
                      <a14:brightnessContrast bright="-48000" contrast="-61000"/>
                    </a14:imgEffect>
                    <a14:imgEffect>
                      <a14:sharpenSoften amount="-64000"/>
                    </a14:imgEffect>
                  </a14:imgLayer>
                </a14:imgProps>
              </a:ext>
              <a:ext uri="{28A0092B-C50C-407E-A947-70E740481C1C}">
                <a14:useLocalDpi xmlns:a14="http://schemas.microsoft.com/office/drawing/2010/main" val="0"/>
              </a:ext>
            </a:extLst>
          </a:blip>
          <a:srcRect/>
          <a:stretch>
            <a:fillRect/>
          </a:stretch>
        </p:blipFill>
        <p:spPr bwMode="auto">
          <a:xfrm>
            <a:off x="-6350" y="232575"/>
            <a:ext cx="12192000" cy="6419097"/>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619125" y="432435"/>
            <a:ext cx="7954645" cy="706755"/>
          </a:xfrm>
          <a:prstGeom prst="rect">
            <a:avLst/>
          </a:prstGeom>
          <a:noFill/>
        </p:spPr>
        <p:txBody>
          <a:bodyPr wrap="square" rtlCol="0" anchor="ctr">
            <a:spAutoFit/>
          </a:bodyPr>
          <a:lstStyle/>
          <a:p>
            <a:r>
              <a:rPr lang="en-US" altLang="ko-KR" sz="4000" dirty="0">
                <a:solidFill>
                  <a:schemeClr val="accent2"/>
                </a:solidFill>
                <a:latin typeface="Arial Black" panose="020B0A04020102020204" charset="0"/>
                <a:cs typeface="Arial Black" panose="020B0A04020102020204" charset="0"/>
              </a:rPr>
              <a:t>Solusi Multiseat Aster</a:t>
            </a:r>
            <a:endParaRPr lang="ko-KR" altLang="en-US" sz="3600" dirty="0">
              <a:solidFill>
                <a:schemeClr val="bg1"/>
              </a:solidFill>
              <a:latin typeface="Arial Black" panose="020B0A04020102020204" charset="0"/>
              <a:cs typeface="Arial Black" panose="020B0A04020102020204" charset="0"/>
            </a:endParaRPr>
          </a:p>
        </p:txBody>
      </p:sp>
      <p:sp>
        <p:nvSpPr>
          <p:cNvPr id="32" name="Rectangle 31"/>
          <p:cNvSpPr/>
          <p:nvPr/>
        </p:nvSpPr>
        <p:spPr>
          <a:xfrm>
            <a:off x="1080443" y="1255777"/>
            <a:ext cx="5003800" cy="521970"/>
          </a:xfrm>
          <a:prstGeom prst="rect">
            <a:avLst/>
          </a:prstGeom>
        </p:spPr>
        <p:txBody>
          <a:bodyPr wrap="none">
            <a:spAutoFit/>
          </a:bodyPr>
          <a:lstStyle/>
          <a:p>
            <a:r>
              <a:rPr lang="en-US" sz="2800" b="1" u="sng" dirty="0">
                <a:solidFill>
                  <a:schemeClr val="bg1"/>
                </a:solidFill>
                <a:latin typeface="+mj-lt"/>
                <a:cs typeface="+mj-lt"/>
              </a:rPr>
              <a:t>Solusi praktis dan ekonomis</a:t>
            </a:r>
            <a:endParaRPr lang="en-US" sz="2800" b="1" u="sng" dirty="0">
              <a:solidFill>
                <a:schemeClr val="bg1"/>
              </a:solidFill>
              <a:latin typeface="+mj-lt"/>
              <a:cs typeface="+mj-lt"/>
            </a:endParaRPr>
          </a:p>
        </p:txBody>
      </p:sp>
      <p:sp>
        <p:nvSpPr>
          <p:cNvPr id="33" name="TextBox 32"/>
          <p:cNvSpPr txBox="1"/>
          <p:nvPr/>
        </p:nvSpPr>
        <p:spPr>
          <a:xfrm>
            <a:off x="308610" y="5457825"/>
            <a:ext cx="9371330" cy="1014730"/>
          </a:xfrm>
          <a:prstGeom prst="rect">
            <a:avLst/>
          </a:prstGeom>
          <a:noFill/>
        </p:spPr>
        <p:txBody>
          <a:bodyPr wrap="square" rtlCol="0">
            <a:spAutoFit/>
          </a:bodyPr>
          <a:lstStyle/>
          <a:p>
            <a:pPr algn="l"/>
            <a:r>
              <a:rPr lang="en-US" altLang="ko-KR" sz="2000" dirty="0">
                <a:solidFill>
                  <a:schemeClr val="bg1"/>
                </a:solidFill>
                <a:cs typeface="Arial" panose="020B0604020202020204" pitchFamily="34" charset="0"/>
              </a:rPr>
              <a:t>Satu komputer bisa digunakan banyak orang secara bersamaan.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Solusi ideal untuk diterapkan diperkantoran,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Sekolahan,Industri,Rumahan,UMKM dll.</a:t>
            </a:r>
            <a:endParaRPr lang="en-US" altLang="ko-KR" sz="2000" dirty="0">
              <a:solidFill>
                <a:schemeClr val="bg1"/>
              </a:solidFill>
              <a:cs typeface="Arial" panose="020B0604020202020204" pitchFamily="34" charset="0"/>
            </a:endParaRPr>
          </a:p>
        </p:txBody>
      </p:sp>
      <p:pic>
        <p:nvPicPr>
          <p:cNvPr id="36" name="Picture 2" descr="C:\Users\Public\monit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145" y="651510"/>
            <a:ext cx="5791835" cy="4931410"/>
          </a:xfrm>
          <a:prstGeom prst="rect">
            <a:avLst/>
          </a:prstGeom>
          <a:noFill/>
          <a:effectLst>
            <a:glow rad="152400">
              <a:schemeClr val="bg1">
                <a:alpha val="40000"/>
              </a:schemeClr>
            </a:glow>
          </a:effectLst>
          <a:extLst>
            <a:ext uri="{909E8E84-426E-40DD-AFC4-6F175D3DCCD1}">
              <a14:hiddenFill xmlns:a14="http://schemas.microsoft.com/office/drawing/2010/main">
                <a:solidFill>
                  <a:srgbClr val="FFFFFF"/>
                </a:solidFill>
              </a14:hiddenFill>
            </a:ext>
          </a:extLst>
        </p:spPr>
      </p:pic>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 name="Picture 1" descr="logo_white_text_transp"/>
          <p:cNvPicPr>
            <a:picLocks noChangeAspect="1"/>
          </p:cNvPicPr>
          <p:nvPr/>
        </p:nvPicPr>
        <p:blipFill>
          <a:blip r:embed="rId4"/>
          <a:stretch>
            <a:fillRect/>
          </a:stretch>
        </p:blipFill>
        <p:spPr>
          <a:xfrm>
            <a:off x="9473565" y="5244465"/>
            <a:ext cx="2402205" cy="1228090"/>
          </a:xfrm>
          <a:prstGeom prst="rect">
            <a:avLst/>
          </a:prstGeom>
        </p:spPr>
      </p:pic>
      <p:pic>
        <p:nvPicPr>
          <p:cNvPr id="3" name="Picture 2" descr="Logo Perusahaan"/>
          <p:cNvPicPr>
            <a:picLocks noChangeAspect="1"/>
          </p:cNvPicPr>
          <p:nvPr/>
        </p:nvPicPr>
        <p:blipFill>
          <a:blip r:embed="rId5"/>
          <a:stretch>
            <a:fillRect/>
          </a:stretch>
        </p:blipFill>
        <p:spPr>
          <a:xfrm>
            <a:off x="1925320" y="2042795"/>
            <a:ext cx="3247390" cy="3010535"/>
          </a:xfrm>
          <a:prstGeom prst="rect">
            <a:avLst/>
          </a:prstGeom>
        </p:spPr>
      </p:pic>
      <p:sp>
        <p:nvSpPr>
          <p:cNvPr id="4" name="Rectangle 31"/>
          <p:cNvSpPr/>
          <p:nvPr/>
        </p:nvSpPr>
        <p:spPr>
          <a:xfrm>
            <a:off x="1080443" y="4781297"/>
            <a:ext cx="5358130" cy="521970"/>
          </a:xfrm>
          <a:prstGeom prst="rect">
            <a:avLst/>
          </a:prstGeom>
        </p:spPr>
        <p:txBody>
          <a:bodyPr wrap="none">
            <a:spAutoFit/>
          </a:bodyPr>
          <a:p>
            <a:r>
              <a:rPr lang="en-US" sz="2800" b="1" u="sng" dirty="0">
                <a:solidFill>
                  <a:schemeClr val="bg1"/>
                </a:solidFill>
                <a:latin typeface="+mj-lt"/>
                <a:cs typeface="+mj-lt"/>
              </a:rPr>
              <a:t>PT Aster Mitrasolusi Teknologi</a:t>
            </a:r>
            <a:endParaRPr lang="en-US" sz="2800" b="1" u="sng" dirty="0">
              <a:solidFill>
                <a:schemeClr val="bg1"/>
              </a:solidFill>
              <a:latin typeface="+mj-lt"/>
              <a:cs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Public\180978.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68000"/>
                    </a14:imgEffect>
                  </a14:imgLayer>
                </a14:imgProps>
              </a:ext>
              <a:ext uri="{28A0092B-C50C-407E-A947-70E740481C1C}">
                <a14:useLocalDpi xmlns:a14="http://schemas.microsoft.com/office/drawing/2010/main" val="0"/>
              </a:ext>
            </a:extLst>
          </a:blip>
          <a:srcRect/>
          <a:stretch>
            <a:fillRect/>
          </a:stretch>
        </p:blipFill>
        <p:spPr bwMode="auto">
          <a:xfrm>
            <a:off x="0" y="0"/>
            <a:ext cx="12222480" cy="6885940"/>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p:cNvGrpSpPr/>
          <p:nvPr>
            <p:custDataLst>
              <p:tags r:id="rId3"/>
            </p:custDataLst>
          </p:nvPr>
        </p:nvGrpSpPr>
        <p:grpSpPr>
          <a:xfrm>
            <a:off x="6298616" y="608512"/>
            <a:ext cx="5923116" cy="842010"/>
            <a:chOff x="5610479" y="1764981"/>
            <a:chExt cx="5923116" cy="842010"/>
          </a:xfrm>
        </p:grpSpPr>
        <p:grpSp>
          <p:nvGrpSpPr>
            <p:cNvPr id="47" name="Group 46"/>
            <p:cNvGrpSpPr/>
            <p:nvPr/>
          </p:nvGrpSpPr>
          <p:grpSpPr>
            <a:xfrm>
              <a:off x="6743155" y="1764981"/>
              <a:ext cx="4790440" cy="842010"/>
              <a:chOff x="6530179" y="1370982"/>
              <a:chExt cx="4790440" cy="842010"/>
            </a:xfrm>
          </p:grpSpPr>
          <p:sp>
            <p:nvSpPr>
              <p:cNvPr id="49" name="TextBox 48"/>
              <p:cNvSpPr txBox="1"/>
              <p:nvPr>
                <p:custDataLst>
                  <p:tags r:id="rId4"/>
                </p:custDataLst>
              </p:nvPr>
            </p:nvSpPr>
            <p:spPr>
              <a:xfrm>
                <a:off x="6557484" y="1814212"/>
                <a:ext cx="4763135"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Penjelasan singkat apa itu multiseat.</a:t>
                </a:r>
                <a:endParaRPr lang="en-US" altLang="ko-KR" sz="2000" b="1" dirty="0">
                  <a:solidFill>
                    <a:srgbClr val="002060"/>
                  </a:solidFill>
                  <a:latin typeface="Comic Sans MS" panose="030F0702030302020204" charset="0"/>
                  <a:cs typeface="Comic Sans MS" panose="030F0702030302020204" charset="0"/>
                </a:endParaRPr>
              </a:p>
            </p:txBody>
          </p:sp>
          <p:sp>
            <p:nvSpPr>
              <p:cNvPr id="50" name="TextBox 49"/>
              <p:cNvSpPr txBox="1"/>
              <p:nvPr>
                <p:custDataLst>
                  <p:tags r:id="rId5"/>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Apa itu multiseat?</a:t>
                </a:r>
                <a:endParaRPr lang="ko-KR" altLang="en-US" sz="2700" b="1" dirty="0">
                  <a:solidFill>
                    <a:schemeClr val="tx1">
                      <a:lumMod val="85000"/>
                      <a:lumOff val="15000"/>
                    </a:schemeClr>
                  </a:solidFill>
                  <a:cs typeface="Arial" panose="020B0604020202020204" pitchFamily="34" charset="0"/>
                </a:endParaRPr>
              </a:p>
            </p:txBody>
          </p:sp>
        </p:grpSp>
        <p:sp>
          <p:nvSpPr>
            <p:cNvPr id="48" name="TextBox 47"/>
            <p:cNvSpPr txBox="1"/>
            <p:nvPr>
              <p:custDataLst>
                <p:tags r:id="rId6"/>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01</a:t>
              </a:r>
              <a:endParaRPr lang="ko-KR" altLang="en-US" sz="4800" b="1" dirty="0">
                <a:solidFill>
                  <a:schemeClr val="tx1">
                    <a:lumMod val="85000"/>
                    <a:lumOff val="15000"/>
                  </a:schemeClr>
                </a:solidFill>
                <a:cs typeface="Arial" panose="020B0604020202020204" pitchFamily="34" charset="0"/>
              </a:endParaRPr>
            </a:p>
          </p:txBody>
        </p:sp>
      </p:grpSp>
      <p:grpSp>
        <p:nvGrpSpPr>
          <p:cNvPr id="51" name="Group 50"/>
          <p:cNvGrpSpPr/>
          <p:nvPr>
            <p:custDataLst>
              <p:tags r:id="rId7"/>
            </p:custDataLst>
          </p:nvPr>
        </p:nvGrpSpPr>
        <p:grpSpPr>
          <a:xfrm>
            <a:off x="6299260" y="1733769"/>
            <a:ext cx="5667664" cy="836695"/>
            <a:chOff x="5610479" y="1770064"/>
            <a:chExt cx="5667664" cy="836695"/>
          </a:xfrm>
        </p:grpSpPr>
        <p:grpSp>
          <p:nvGrpSpPr>
            <p:cNvPr id="52" name="Group 51"/>
            <p:cNvGrpSpPr/>
            <p:nvPr/>
          </p:nvGrpSpPr>
          <p:grpSpPr>
            <a:xfrm>
              <a:off x="6743155" y="1803081"/>
              <a:ext cx="4534988" cy="803678"/>
              <a:chOff x="6530179" y="1409082"/>
              <a:chExt cx="4534988" cy="803678"/>
            </a:xfrm>
          </p:grpSpPr>
          <p:sp>
            <p:nvSpPr>
              <p:cNvPr id="54" name="TextBox 53"/>
              <p:cNvSpPr txBox="1"/>
              <p:nvPr>
                <p:custDataLst>
                  <p:tags r:id="rId8"/>
                </p:custDataLst>
              </p:nvPr>
            </p:nvSpPr>
            <p:spPr>
              <a:xfrm>
                <a:off x="6557475" y="1813980"/>
                <a:ext cx="4507692" cy="398780"/>
              </a:xfrm>
              <a:prstGeom prst="rect">
                <a:avLst/>
              </a:prstGeom>
              <a:noFill/>
            </p:spPr>
            <p:txBody>
              <a:bodyPr wrap="square" rtlCol="0">
                <a:spAutoFit/>
              </a:bodyPr>
              <a:lstStyle/>
              <a:p>
                <a:r>
                  <a:rPr lang="id-ID" altLang="en-US" sz="2000" b="1" dirty="0">
                    <a:solidFill>
                      <a:srgbClr val="002060"/>
                    </a:solidFill>
                    <a:latin typeface="Comic Sans MS" panose="030F0702030302020204" charset="0"/>
                    <a:cs typeface="Comic Sans MS" panose="030F0702030302020204" charset="0"/>
                  </a:rPr>
                  <a:t>Alasan utama memakai system ini </a:t>
                </a:r>
                <a:endParaRPr lang="id-ID" altLang="en-US" sz="2000" b="1" dirty="0">
                  <a:solidFill>
                    <a:srgbClr val="002060"/>
                  </a:solidFill>
                  <a:latin typeface="Comic Sans MS" panose="030F0702030302020204" charset="0"/>
                  <a:cs typeface="Comic Sans MS" panose="030F0702030302020204" charset="0"/>
                </a:endParaRPr>
              </a:p>
            </p:txBody>
          </p:sp>
          <p:sp>
            <p:nvSpPr>
              <p:cNvPr id="55" name="TextBox 54"/>
              <p:cNvSpPr txBox="1"/>
              <p:nvPr>
                <p:custDataLst>
                  <p:tags r:id="rId9"/>
                </p:custDataLst>
              </p:nvPr>
            </p:nvSpPr>
            <p:spPr>
              <a:xfrm>
                <a:off x="6530179" y="1409082"/>
                <a:ext cx="4507692" cy="506730"/>
              </a:xfrm>
              <a:prstGeom prst="rect">
                <a:avLst/>
              </a:prstGeom>
              <a:noFill/>
            </p:spPr>
            <p:txBody>
              <a:bodyPr wrap="square" lIns="108000" rIns="108000" rtlCol="0">
                <a:spAutoFit/>
              </a:bodyPr>
              <a:lstStyle/>
              <a:p>
                <a:r>
                  <a:rPr lang="id-ID" altLang="ko-KR" sz="2700" b="1" dirty="0">
                    <a:solidFill>
                      <a:schemeClr val="tx1">
                        <a:lumMod val="85000"/>
                        <a:lumOff val="15000"/>
                      </a:schemeClr>
                    </a:solidFill>
                    <a:latin typeface="Arial Black" panose="020B0A04020102020204" charset="0"/>
                    <a:cs typeface="Arial Black" panose="020B0A04020102020204" charset="0"/>
                  </a:rPr>
                  <a:t>Mengapa Aster ?</a:t>
                </a:r>
                <a:endParaRPr lang="id-ID"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53" name="TextBox 52"/>
            <p:cNvSpPr txBox="1"/>
            <p:nvPr>
              <p:custDataLst>
                <p:tags r:id="rId10"/>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02</a:t>
              </a:r>
              <a:endParaRPr lang="ko-KR" altLang="en-US" sz="4800" b="1" dirty="0">
                <a:solidFill>
                  <a:schemeClr val="tx1">
                    <a:lumMod val="85000"/>
                    <a:lumOff val="15000"/>
                  </a:schemeClr>
                </a:solidFill>
                <a:cs typeface="Arial" panose="020B0604020202020204" pitchFamily="34" charset="0"/>
              </a:endParaRPr>
            </a:p>
          </p:txBody>
        </p:sp>
      </p:grpSp>
      <p:grpSp>
        <p:nvGrpSpPr>
          <p:cNvPr id="61" name="Group 60"/>
          <p:cNvGrpSpPr/>
          <p:nvPr>
            <p:custDataLst>
              <p:tags r:id="rId11"/>
            </p:custDataLst>
          </p:nvPr>
        </p:nvGrpSpPr>
        <p:grpSpPr>
          <a:xfrm>
            <a:off x="6298616" y="3980086"/>
            <a:ext cx="5767541" cy="835028"/>
            <a:chOff x="5610479" y="1764981"/>
            <a:chExt cx="5767541" cy="835028"/>
          </a:xfrm>
        </p:grpSpPr>
        <p:grpSp>
          <p:nvGrpSpPr>
            <p:cNvPr id="62" name="Group 61"/>
            <p:cNvGrpSpPr/>
            <p:nvPr/>
          </p:nvGrpSpPr>
          <p:grpSpPr>
            <a:xfrm>
              <a:off x="6743155" y="1764981"/>
              <a:ext cx="4634865" cy="778510"/>
              <a:chOff x="6530179" y="1370982"/>
              <a:chExt cx="4634865" cy="778510"/>
            </a:xfrm>
          </p:grpSpPr>
          <p:sp>
            <p:nvSpPr>
              <p:cNvPr id="64" name="TextBox 63"/>
              <p:cNvSpPr txBox="1"/>
              <p:nvPr>
                <p:custDataLst>
                  <p:tags r:id="rId12"/>
                </p:custDataLst>
              </p:nvPr>
            </p:nvSpPr>
            <p:spPr>
              <a:xfrm>
                <a:off x="6557484" y="1750712"/>
                <a:ext cx="4607560"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Cara menerapkan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65" name="TextBox 64"/>
              <p:cNvSpPr txBox="1"/>
              <p:nvPr>
                <p:custDataLst>
                  <p:tags r:id="rId13"/>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Bagaimana Caranya ?</a:t>
                </a:r>
                <a:endParaRPr lang="ko-KR" altLang="en-US"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3" name="TextBox 62"/>
            <p:cNvSpPr txBox="1"/>
            <p:nvPr>
              <p:custDataLst>
                <p:tags r:id="rId14"/>
              </p:custDataLst>
            </p:nvPr>
          </p:nvSpPr>
          <p:spPr>
            <a:xfrm>
              <a:off x="5610479" y="1770064"/>
              <a:ext cx="1077420" cy="829945"/>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04</a:t>
              </a:r>
              <a:endParaRPr lang="ko-KR" altLang="en-US" sz="4800" b="1" dirty="0">
                <a:solidFill>
                  <a:schemeClr val="tx1">
                    <a:lumMod val="85000"/>
                    <a:lumOff val="15000"/>
                  </a:schemeClr>
                </a:solidFill>
                <a:cs typeface="Arial" panose="020B0604020202020204" pitchFamily="34" charset="0"/>
              </a:endParaRPr>
            </a:p>
          </p:txBody>
        </p:sp>
      </p:grpSp>
      <p:pic>
        <p:nvPicPr>
          <p:cNvPr id="5124" name="Picture 4" descr="C:\Users\Public\multiterminal_esquema2-1-1-1024x49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2104" y="1633898"/>
            <a:ext cx="5403896" cy="3722484"/>
          </a:xfrm>
          <a:prstGeom prst="rect">
            <a:avLst/>
          </a:prstGeom>
          <a:noFill/>
          <a:effectLst>
            <a:glow rad="1117600">
              <a:schemeClr val="bg1">
                <a:alpha val="40000"/>
              </a:schemeClr>
            </a:glow>
          </a:effectLst>
          <a:extLst>
            <a:ext uri="{909E8E84-426E-40DD-AFC4-6F175D3DCCD1}">
              <a14:hiddenFill xmlns:a14="http://schemas.microsoft.com/office/drawing/2010/main">
                <a:solidFill>
                  <a:srgbClr val="FFFFFF"/>
                </a:solidFill>
              </a14:hiddenFill>
            </a:ext>
          </a:extLst>
        </p:spPr>
      </p:pic>
      <p:grpSp>
        <p:nvGrpSpPr>
          <p:cNvPr id="2" name="Group 1"/>
          <p:cNvGrpSpPr/>
          <p:nvPr>
            <p:custDataLst>
              <p:tags r:id="rId16"/>
            </p:custDataLst>
          </p:nvPr>
        </p:nvGrpSpPr>
        <p:grpSpPr>
          <a:xfrm>
            <a:off x="6300521" y="2847881"/>
            <a:ext cx="5667664" cy="836080"/>
            <a:chOff x="5610479" y="1764981"/>
            <a:chExt cx="5667664" cy="836080"/>
          </a:xfrm>
        </p:grpSpPr>
        <p:grpSp>
          <p:nvGrpSpPr>
            <p:cNvPr id="3" name="Group 2"/>
            <p:cNvGrpSpPr/>
            <p:nvPr/>
          </p:nvGrpSpPr>
          <p:grpSpPr>
            <a:xfrm>
              <a:off x="6743155" y="1764981"/>
              <a:ext cx="4534988" cy="778278"/>
              <a:chOff x="6530179" y="1370982"/>
              <a:chExt cx="4534988" cy="778278"/>
            </a:xfrm>
          </p:grpSpPr>
          <p:sp>
            <p:nvSpPr>
              <p:cNvPr id="4" name="TextBox 63"/>
              <p:cNvSpPr txBox="1"/>
              <p:nvPr>
                <p:custDataLst>
                  <p:tags r:id="rId17"/>
                </p:custDataLst>
              </p:nvPr>
            </p:nvSpPr>
            <p:spPr>
              <a:xfrm>
                <a:off x="6557475" y="1750480"/>
                <a:ext cx="4507692" cy="398780"/>
              </a:xfrm>
              <a:prstGeom prst="rect">
                <a:avLst/>
              </a:prstGeom>
              <a:noFill/>
            </p:spPr>
            <p:txBody>
              <a:bodyPr wrap="square" rtlCol="0">
                <a:spAutoFit/>
              </a:bodyPr>
              <a:p>
                <a:r>
                  <a:rPr lang="id-ID" altLang="en-US" sz="2000" b="1" dirty="0">
                    <a:solidFill>
                      <a:srgbClr val="002060"/>
                    </a:solidFill>
                    <a:latin typeface="Comic Sans MS" panose="030F0702030302020204" charset="0"/>
                    <a:cs typeface="Comic Sans MS" panose="030F0702030302020204" charset="0"/>
                  </a:rPr>
                  <a:t>Pada berbagai segmen pasar</a:t>
                </a:r>
                <a:endParaRPr lang="id-ID" altLang="en-US" sz="2000" b="1" dirty="0">
                  <a:solidFill>
                    <a:srgbClr val="002060"/>
                  </a:solidFill>
                  <a:latin typeface="Comic Sans MS" panose="030F0702030302020204" charset="0"/>
                  <a:cs typeface="Comic Sans MS" panose="030F0702030302020204" charset="0"/>
                </a:endParaRPr>
              </a:p>
            </p:txBody>
          </p:sp>
          <p:sp>
            <p:nvSpPr>
              <p:cNvPr id="5" name="TextBox 64"/>
              <p:cNvSpPr txBox="1"/>
              <p:nvPr>
                <p:custDataLst>
                  <p:tags r:id="rId18"/>
                </p:custDataLst>
              </p:nvPr>
            </p:nvSpPr>
            <p:spPr>
              <a:xfrm>
                <a:off x="6530179" y="1370982"/>
                <a:ext cx="4507692" cy="506730"/>
              </a:xfrm>
              <a:prstGeom prst="rect">
                <a:avLst/>
              </a:prstGeom>
              <a:noFill/>
            </p:spPr>
            <p:txBody>
              <a:bodyPr wrap="square" lIns="108000" rIns="108000" rtlCol="0">
                <a:spAutoFit/>
              </a:bodyPr>
              <a:p>
                <a:r>
                  <a:rPr lang="id-ID" altLang="en-US" sz="2700" b="1" dirty="0">
                    <a:solidFill>
                      <a:schemeClr val="tx1">
                        <a:lumMod val="85000"/>
                        <a:lumOff val="15000"/>
                      </a:schemeClr>
                    </a:solidFill>
                    <a:latin typeface="Arial Black" panose="020B0A04020102020204" charset="0"/>
                    <a:cs typeface="Arial Black" panose="020B0A04020102020204" charset="0"/>
                  </a:rPr>
                  <a:t>Contoh Penerapan</a:t>
                </a:r>
                <a:r>
                  <a:rPr lang="en-US" altLang="ko-KR" sz="2700" b="1" dirty="0">
                    <a:solidFill>
                      <a:schemeClr val="tx1">
                        <a:lumMod val="85000"/>
                        <a:lumOff val="15000"/>
                      </a:schemeClr>
                    </a:solidFill>
                    <a:latin typeface="Arial Black" panose="020B0A04020102020204" charset="0"/>
                    <a:cs typeface="Arial Black" panose="020B0A04020102020204" charset="0"/>
                  </a:rPr>
                  <a:t>?</a:t>
                </a:r>
                <a:endParaRPr lang="en-US"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 name="TextBox 62"/>
            <p:cNvSpPr txBox="1"/>
            <p:nvPr>
              <p:custDataLst>
                <p:tags r:id="rId19"/>
              </p:custDataLst>
            </p:nvPr>
          </p:nvSpPr>
          <p:spPr>
            <a:xfrm>
              <a:off x="5610479" y="1770064"/>
              <a:ext cx="1077420" cy="830997"/>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03</a:t>
              </a:r>
              <a:endParaRPr lang="ko-KR" altLang="en-US" sz="4800" b="1" dirty="0">
                <a:solidFill>
                  <a:schemeClr val="tx1">
                    <a:lumMod val="85000"/>
                    <a:lumOff val="15000"/>
                  </a:schemeClr>
                </a:solidFill>
                <a:cs typeface="Arial" panose="020B0604020202020204" pitchFamily="34" charset="0"/>
              </a:endParaRPr>
            </a:p>
          </p:txBody>
        </p:sp>
      </p:grpSp>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6" name="TextBox 48"/>
          <p:cNvSpPr txBox="1"/>
          <p:nvPr>
            <p:custDataLst>
              <p:tags r:id="rId20"/>
            </p:custDataLst>
          </p:nvPr>
        </p:nvSpPr>
        <p:spPr>
          <a:xfrm>
            <a:off x="7461137" y="5623107"/>
            <a:ext cx="4763135" cy="398780"/>
          </a:xfrm>
          <a:prstGeom prst="rect">
            <a:avLst/>
          </a:prstGeom>
          <a:noFill/>
        </p:spPr>
        <p:txBody>
          <a:bodyPr wrap="square" rtlCol="0">
            <a:spAutoFit/>
          </a:bodyPr>
          <a:p>
            <a:r>
              <a:rPr lang="en-US" altLang="ko-KR" sz="2000" b="1" dirty="0">
                <a:solidFill>
                  <a:srgbClr val="002060"/>
                </a:solidFill>
                <a:latin typeface="Comic Sans MS" panose="030F0702030302020204" charset="0"/>
                <a:cs typeface="Comic Sans MS" panose="030F0702030302020204" charset="0"/>
              </a:rPr>
              <a:t>Manfaat penerapan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17" name="TextBox 49"/>
          <p:cNvSpPr txBox="1"/>
          <p:nvPr>
            <p:custDataLst>
              <p:tags r:id="rId21"/>
            </p:custDataLst>
          </p:nvPr>
        </p:nvSpPr>
        <p:spPr>
          <a:xfrm>
            <a:off x="7433832" y="5179877"/>
            <a:ext cx="4507692" cy="506730"/>
          </a:xfrm>
          <a:prstGeom prst="rect">
            <a:avLst/>
          </a:prstGeom>
          <a:noFill/>
        </p:spPr>
        <p:txBody>
          <a:bodyPr wrap="square" lIns="108000" rIns="108000" rtlCol="0">
            <a:spAutoFit/>
          </a:bodyPr>
          <a:p>
            <a:r>
              <a:rPr lang="en-US" altLang="ko-KR" sz="2700" b="1" dirty="0">
                <a:solidFill>
                  <a:schemeClr val="tx1">
                    <a:lumMod val="85000"/>
                    <a:lumOff val="15000"/>
                  </a:schemeClr>
                </a:solidFill>
                <a:latin typeface="Arial Black" panose="020B0A04020102020204" charset="0"/>
                <a:cs typeface="Arial Black" panose="020B0A04020102020204" charset="0"/>
              </a:rPr>
              <a:t>Manfaat ?</a:t>
            </a:r>
            <a:endParaRPr lang="ko-KR" altLang="en-US" sz="2700" b="1" dirty="0">
              <a:solidFill>
                <a:schemeClr val="tx1">
                  <a:lumMod val="85000"/>
                  <a:lumOff val="15000"/>
                </a:schemeClr>
              </a:solidFill>
              <a:cs typeface="Arial" panose="020B0604020202020204" pitchFamily="34" charset="0"/>
            </a:endParaRPr>
          </a:p>
        </p:txBody>
      </p:sp>
      <p:sp>
        <p:nvSpPr>
          <p:cNvPr id="18" name="TextBox 47"/>
          <p:cNvSpPr txBox="1"/>
          <p:nvPr>
            <p:custDataLst>
              <p:tags r:id="rId22"/>
            </p:custDataLst>
          </p:nvPr>
        </p:nvSpPr>
        <p:spPr>
          <a:xfrm>
            <a:off x="6301156" y="5184960"/>
            <a:ext cx="1077420" cy="829945"/>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05</a:t>
            </a:r>
            <a:endParaRPr lang="ko-KR" altLang="en-US" sz="4800" b="1" dirty="0">
              <a:solidFill>
                <a:schemeClr val="tx1">
                  <a:lumMod val="85000"/>
                  <a:lumOff val="15000"/>
                </a:schemeClr>
              </a:solidFill>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Sejarah singkat Multiseat</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6" name="Picture 5"/>
          <p:cNvPicPr/>
          <p:nvPr/>
        </p:nvPicPr>
        <p:blipFill>
          <a:blip r:embed="rId1"/>
          <a:stretch>
            <a:fillRect/>
          </a:stretch>
        </p:blipFill>
        <p:spPr>
          <a:xfrm>
            <a:off x="321310" y="894715"/>
            <a:ext cx="6922135" cy="5298440"/>
          </a:xfrm>
          <a:prstGeom prst="rect">
            <a:avLst/>
          </a:prstGeom>
        </p:spPr>
      </p:pic>
      <p:pic>
        <p:nvPicPr>
          <p:cNvPr id="10" name="Picture 9"/>
          <p:cNvPicPr>
            <a:picLocks noChangeAspect="1"/>
          </p:cNvPicPr>
          <p:nvPr/>
        </p:nvPicPr>
        <p:blipFill>
          <a:blip r:embed="rId2"/>
          <a:stretch>
            <a:fillRect/>
          </a:stretch>
        </p:blipFill>
        <p:spPr>
          <a:xfrm>
            <a:off x="7432040" y="1241425"/>
            <a:ext cx="4600575" cy="45046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7" descr="WhatsApp Image 2022-09-11 at 13.04.14"/>
          <p:cNvPicPr>
            <a:picLocks noChangeAspect="1"/>
          </p:cNvPicPr>
          <p:nvPr/>
        </p:nvPicPr>
        <p:blipFill>
          <a:blip r:embed="rId1"/>
          <a:stretch>
            <a:fillRect/>
          </a:stretch>
        </p:blipFill>
        <p:spPr>
          <a:xfrm>
            <a:off x="321310" y="925830"/>
            <a:ext cx="6750050" cy="5246370"/>
          </a:xfrm>
          <a:prstGeom prst="rect">
            <a:avLst/>
          </a:prstGeom>
          <a:ln w="34925">
            <a:solidFill>
              <a:schemeClr val="accent1">
                <a:lumMod val="75000"/>
              </a:schemeClr>
            </a:solidFill>
          </a:ln>
        </p:spPr>
      </p:pic>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Apa itu Multiseat ?</a:t>
            </a:r>
            <a:endParaRPr lang="en-US" sz="3500" b="1">
              <a:solidFill>
                <a:schemeClr val="bg1"/>
              </a:solidFill>
            </a:endParaRPr>
          </a:p>
        </p:txBody>
      </p:sp>
      <p:pic>
        <p:nvPicPr>
          <p:cNvPr id="6" name="Content Placeholder 5" descr="many_comps"/>
          <p:cNvPicPr>
            <a:picLocks noChangeAspect="1"/>
          </p:cNvPicPr>
          <p:nvPr>
            <p:ph idx="1"/>
          </p:nvPr>
        </p:nvPicPr>
        <p:blipFill>
          <a:blip r:embed="rId2"/>
          <a:stretch>
            <a:fillRect/>
          </a:stretch>
        </p:blipFill>
        <p:spPr>
          <a:xfrm>
            <a:off x="7357745" y="925830"/>
            <a:ext cx="4454525" cy="2667000"/>
          </a:xfrm>
          <a:prstGeom prst="rect">
            <a:avLst/>
          </a:prstGeom>
          <a:effectLst>
            <a:outerShdw blurRad="50800" dist="38100" dir="13500000" algn="br" rotWithShape="0">
              <a:prstClr val="black">
                <a:alpha val="40000"/>
              </a:prstClr>
            </a:outerShdw>
          </a:effectLst>
        </p:spPr>
      </p:pic>
      <p:sp>
        <p:nvSpPr>
          <p:cNvPr id="11" name="Title 2"/>
          <p:cNvSpPr>
            <a:spLocks noGrp="1"/>
          </p:cNvSpPr>
          <p:nvPr/>
        </p:nvSpPr>
        <p:spPr>
          <a:xfrm>
            <a:off x="5050155" y="3858260"/>
            <a:ext cx="6974840" cy="2583815"/>
          </a:xfrm>
          <a:prstGeom prst="rect">
            <a:avLst/>
          </a:prstGeom>
          <a:solidFill>
            <a:schemeClr val="tx1">
              <a:alpha val="50000"/>
            </a:schemeClr>
          </a:solidFill>
          <a:ln w="25400">
            <a:solidFill>
              <a:schemeClr val="accent1"/>
            </a:solid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a:p>
            <a:r>
              <a:rPr lang="en-US" sz="2000">
                <a:solidFill>
                  <a:schemeClr val="bg1"/>
                </a:solidFill>
              </a:rPr>
              <a:t>Multiseat adalah sistem dimana satu perangkat komputer bisa memungkinkan banyak pengguna untuk duduk didepan komputer, login, dan memakai komputer secara bersamaan.</a:t>
            </a:r>
            <a:endParaRPr lang="en-US" sz="2000">
              <a:solidFill>
                <a:schemeClr val="bg1"/>
              </a:solidFill>
            </a:endParaRPr>
          </a:p>
          <a:p>
            <a:r>
              <a:rPr lang="en-US" sz="2000">
                <a:solidFill>
                  <a:schemeClr val="bg1"/>
                </a:solidFill>
              </a:rPr>
              <a:t>Tanpa mengganggu pekerjaan / kinerja user yang lain.</a:t>
            </a:r>
            <a:endParaRPr lang="en-US" sz="2000">
              <a:solidFill>
                <a:schemeClr val="bg1"/>
              </a:solidFill>
            </a:endParaRPr>
          </a:p>
          <a:p>
            <a:endParaRPr lang="en-US" sz="2000">
              <a:solidFill>
                <a:schemeClr val="bg1"/>
              </a:solidFill>
            </a:endParaRPr>
          </a:p>
          <a:p>
            <a:r>
              <a:rPr lang="en-US" sz="2000">
                <a:solidFill>
                  <a:schemeClr val="bg1"/>
                </a:solidFill>
              </a:rPr>
              <a:t>Pengguna sistem ini tidak akan merasakan perbedaan dalam bekerja layaknya komputer konvensional pada umumnya. </a:t>
            </a:r>
            <a:endParaRPr lang="en-US" sz="2000">
              <a:solidFill>
                <a:schemeClr val="bg1"/>
              </a:solidFill>
            </a:endParaRPr>
          </a:p>
          <a:p>
            <a:r>
              <a:rPr lang="en-US" sz="2000">
                <a:solidFill>
                  <a:schemeClr val="bg1"/>
                </a:solidFill>
              </a:rPr>
              <a:t> </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Mekanisme sederhana Multiseat?</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2" name="Picture 11"/>
          <p:cNvPicPr/>
          <p:nvPr/>
        </p:nvPicPr>
        <p:blipFill>
          <a:blip r:embed="rId1"/>
          <a:stretch>
            <a:fillRect/>
          </a:stretch>
        </p:blipFill>
        <p:spPr>
          <a:xfrm>
            <a:off x="-5080" y="945515"/>
            <a:ext cx="6436360" cy="3923665"/>
          </a:xfrm>
          <a:prstGeom prst="rect">
            <a:avLst/>
          </a:prstGeom>
        </p:spPr>
      </p:pic>
      <p:pic>
        <p:nvPicPr>
          <p:cNvPr id="8" name="Picture 7" descr="vga-removebg-preview"/>
          <p:cNvPicPr>
            <a:picLocks noChangeAspect="1"/>
          </p:cNvPicPr>
          <p:nvPr/>
        </p:nvPicPr>
        <p:blipFill>
          <a:blip r:embed="rId2"/>
          <a:stretch>
            <a:fillRect/>
          </a:stretch>
        </p:blipFill>
        <p:spPr>
          <a:xfrm>
            <a:off x="158750" y="5163820"/>
            <a:ext cx="6083300" cy="1489710"/>
          </a:xfrm>
          <a:prstGeom prst="rect">
            <a:avLst/>
          </a:prstGeom>
        </p:spPr>
      </p:pic>
      <p:sp>
        <p:nvSpPr>
          <p:cNvPr id="9" name="Text Box 8"/>
          <p:cNvSpPr txBox="1"/>
          <p:nvPr/>
        </p:nvSpPr>
        <p:spPr>
          <a:xfrm>
            <a:off x="6059805" y="5138420"/>
            <a:ext cx="5424170" cy="754380"/>
          </a:xfrm>
          <a:prstGeom prst="rect">
            <a:avLst/>
          </a:prstGeom>
          <a:noFill/>
        </p:spPr>
        <p:txBody>
          <a:bodyPr wrap="square" rtlCol="0">
            <a:noAutofit/>
          </a:bodyPr>
          <a:p>
            <a:pPr algn="ctr"/>
            <a:r>
              <a:rPr lang="en-US" b="1">
                <a:solidFill>
                  <a:schemeClr val="bg1"/>
                </a:solidFill>
                <a:latin typeface="Arial" panose="020B0604020202020204" pitchFamily="34" charset="0"/>
                <a:cs typeface="Arial" panose="020B0604020202020204" pitchFamily="34" charset="0"/>
              </a:rPr>
              <a:t>Contoh : </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VGA untuk Monitor 1</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HDMI untuk Monitor 2</a:t>
            </a:r>
            <a:endParaRPr lang="en-US" b="1">
              <a:solidFill>
                <a:schemeClr val="bg1"/>
              </a:solidFill>
              <a:latin typeface="Arial" panose="020B0604020202020204" pitchFamily="34" charset="0"/>
              <a:cs typeface="Arial" panose="020B0604020202020204" pitchFamily="34" charset="0"/>
            </a:endParaRPr>
          </a:p>
          <a:p>
            <a:pPr algn="ctr"/>
            <a:r>
              <a:rPr lang="en-US" b="1">
                <a:solidFill>
                  <a:schemeClr val="bg1"/>
                </a:solidFill>
                <a:latin typeface="Arial" panose="020B0604020202020204" pitchFamily="34" charset="0"/>
                <a:cs typeface="Arial" panose="020B0604020202020204" pitchFamily="34" charset="0"/>
              </a:rPr>
              <a:t>Out put DVI-D untuk Monitor 3 dst.</a:t>
            </a:r>
            <a:endParaRPr lang="en-US" b="1">
              <a:solidFill>
                <a:schemeClr val="bg1"/>
              </a:solidFill>
              <a:latin typeface="Arial" panose="020B0604020202020204" pitchFamily="34" charset="0"/>
              <a:cs typeface="Arial" panose="020B0604020202020204" pitchFamily="34" charset="0"/>
            </a:endParaRPr>
          </a:p>
        </p:txBody>
      </p:sp>
      <p:pic>
        <p:nvPicPr>
          <p:cNvPr id="6" name="Picture 5"/>
          <p:cNvPicPr/>
          <p:nvPr/>
        </p:nvPicPr>
        <p:blipFill>
          <a:blip r:embed="rId3"/>
          <a:stretch>
            <a:fillRect/>
          </a:stretch>
        </p:blipFill>
        <p:spPr>
          <a:xfrm>
            <a:off x="6505575" y="989965"/>
            <a:ext cx="5549900" cy="3850640"/>
          </a:xfrm>
          <a:prstGeom prst="rect">
            <a:avLst/>
          </a:prstGeom>
        </p:spPr>
      </p:pic>
      <p:sp>
        <p:nvSpPr>
          <p:cNvPr id="10" name="Text Box 9"/>
          <p:cNvSpPr txBox="1"/>
          <p:nvPr/>
        </p:nvSpPr>
        <p:spPr>
          <a:xfrm>
            <a:off x="2400935" y="4998720"/>
            <a:ext cx="1310005" cy="64516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Monitor-2	</a:t>
            </a:r>
            <a:endParaRPr lang="en-US" sz="1800">
              <a:solidFill>
                <a:schemeClr val="accent4"/>
              </a:solidFill>
              <a:latin typeface="Arial" panose="020B0604020202020204" pitchFamily="34" charset="0"/>
              <a:ea typeface="Microsoft YaHei" panose="020B0503020204020204" charset="-122"/>
            </a:endParaRPr>
          </a:p>
        </p:txBody>
      </p:sp>
      <p:sp>
        <p:nvSpPr>
          <p:cNvPr id="13" name="Text Box 12"/>
          <p:cNvSpPr txBox="1"/>
          <p:nvPr/>
        </p:nvSpPr>
        <p:spPr>
          <a:xfrm>
            <a:off x="3888740" y="4998720"/>
            <a:ext cx="131000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Monitor-3</a:t>
            </a:r>
            <a:r>
              <a:rPr lang="en-US" sz="1800">
                <a:latin typeface="Arial" panose="020B0604020202020204" pitchFamily="34" charset="0"/>
                <a:ea typeface="Microsoft YaHei" panose="020B0503020204020204" charset="-122"/>
              </a:rPr>
              <a:t> </a:t>
            </a:r>
            <a:endParaRPr lang="en-US" sz="1800">
              <a:latin typeface="Arial" panose="020B0604020202020204" pitchFamily="34" charset="0"/>
              <a:ea typeface="Microsoft YaHei" panose="020B0503020204020204" charset="-122"/>
            </a:endParaRPr>
          </a:p>
        </p:txBody>
      </p:sp>
      <p:sp>
        <p:nvSpPr>
          <p:cNvPr id="14" name="Text Box 13"/>
          <p:cNvSpPr txBox="1"/>
          <p:nvPr/>
        </p:nvSpPr>
        <p:spPr>
          <a:xfrm>
            <a:off x="913130" y="4998720"/>
            <a:ext cx="131000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en-US" sz="1800">
                <a:solidFill>
                  <a:schemeClr val="accent4"/>
                </a:solidFill>
                <a:latin typeface="Arial" panose="020B0604020202020204" pitchFamily="34" charset="0"/>
                <a:ea typeface="Microsoft YaHei" panose="020B0503020204020204" charset="-122"/>
              </a:rPr>
              <a:t>Monitor-1 </a:t>
            </a:r>
            <a:endParaRPr lang="en-US" sz="1800">
              <a:solidFill>
                <a:schemeClr val="accent4"/>
              </a:solidFill>
              <a:latin typeface="Arial" panose="020B0604020202020204" pitchFamily="34" charset="0"/>
              <a:ea typeface="Microsoft YaHei"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Bagaimana Caranya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1849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800">
                <a:solidFill>
                  <a:schemeClr val="bg1"/>
                </a:solidFill>
              </a:rPr>
              <a:t>Jadi bagaimana caranya bisa menerapkan semua ini, sangat mudah dan dapat anda lakukan sendiri tanpa perlu pengetahuan khusus. Anda cukup menyiapkan komputer yang sudah anda miliki atau perangkat komputer yang baru dan install Software Aster lakukan sedikit konfigurasi dan selesai.   </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3927475" y="4953000"/>
            <a:ext cx="399542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2</a:t>
            </a:r>
            <a:endParaRPr lang="en-US" sz="2300" b="1">
              <a:solidFill>
                <a:schemeClr val="accent2"/>
              </a:solidFill>
            </a:endParaRPr>
          </a:p>
          <a:p>
            <a:pPr algn="ctr"/>
            <a:r>
              <a:rPr lang="en-US" sz="2000">
                <a:solidFill>
                  <a:schemeClr val="accent4"/>
                </a:solidFill>
              </a:rPr>
              <a:t>Instal </a:t>
            </a:r>
            <a:r>
              <a:rPr lang="en-US" sz="2000">
                <a:solidFill>
                  <a:schemeClr val="bg1"/>
                </a:solidFill>
              </a:rPr>
              <a:t>Software Aster dan konfigurasi singkat 5-10 menit (</a:t>
            </a:r>
            <a:r>
              <a:rPr lang="en-US" sz="2000">
                <a:solidFill>
                  <a:schemeClr val="accent4"/>
                </a:solidFill>
              </a:rPr>
              <a:t>tidak perlu pengetahuan khusus atau training apapun)</a:t>
            </a:r>
            <a:endParaRPr lang="en-US" sz="2000">
              <a:solidFill>
                <a:schemeClr val="bg1"/>
              </a:solidFill>
            </a:endParaRPr>
          </a:p>
          <a:p>
            <a:pPr algn="ctr"/>
            <a:endParaRPr lang="en-US" sz="2000">
              <a:solidFill>
                <a:schemeClr val="bg1"/>
              </a:solidFill>
            </a:endParaRPr>
          </a:p>
          <a:p>
            <a:pPr algn="ctr"/>
            <a:endParaRPr lang="en-US" sz="2000">
              <a:solidFill>
                <a:schemeClr val="bg1"/>
              </a:solidFill>
            </a:endParaRPr>
          </a:p>
        </p:txBody>
      </p:sp>
      <p:pic>
        <p:nvPicPr>
          <p:cNvPr id="8" name="Content Placeholder 7" descr="A"/>
          <p:cNvPicPr>
            <a:picLocks noChangeAspect="1"/>
          </p:cNvPicPr>
          <p:nvPr>
            <p:ph idx="1"/>
          </p:nvPr>
        </p:nvPicPr>
        <p:blipFill>
          <a:blip r:embed="rId1"/>
          <a:stretch>
            <a:fillRect/>
          </a:stretch>
        </p:blipFill>
        <p:spPr>
          <a:xfrm>
            <a:off x="4542155" y="2485390"/>
            <a:ext cx="2216785" cy="1751330"/>
          </a:xfrm>
          <a:prstGeom prst="rect">
            <a:avLst/>
          </a:prstGeom>
        </p:spPr>
      </p:pic>
      <p:sp>
        <p:nvSpPr>
          <p:cNvPr id="24" name="Title 2"/>
          <p:cNvSpPr>
            <a:spLocks noGrp="1"/>
          </p:cNvSpPr>
          <p:nvPr/>
        </p:nvSpPr>
        <p:spPr>
          <a:xfrm>
            <a:off x="320675" y="5596890"/>
            <a:ext cx="353504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300" b="1">
                <a:solidFill>
                  <a:schemeClr val="accent2"/>
                </a:solidFill>
              </a:rPr>
              <a:t>Step 1</a:t>
            </a:r>
            <a:endParaRPr lang="en-US" sz="2300" b="1">
              <a:solidFill>
                <a:schemeClr val="accent2"/>
              </a:solidFill>
            </a:endParaRPr>
          </a:p>
          <a:p>
            <a:pPr algn="l"/>
            <a:r>
              <a:rPr lang="en-US" sz="2000">
                <a:solidFill>
                  <a:schemeClr val="bg1"/>
                </a:solidFill>
              </a:rPr>
              <a:t>Menyiapkan layar Monitor </a:t>
            </a:r>
            <a:r>
              <a:rPr lang="en-US" sz="2000">
                <a:solidFill>
                  <a:schemeClr val="accent4"/>
                </a:solidFill>
              </a:rPr>
              <a:t>mode extended </a:t>
            </a:r>
            <a:r>
              <a:rPr lang="en-US" sz="2000">
                <a:solidFill>
                  <a:schemeClr val="bg1"/>
                </a:solidFill>
              </a:rPr>
              <a:t>dan input mouse keyboard tambahan</a:t>
            </a:r>
            <a:r>
              <a:rPr lang="en-US" sz="2300">
                <a:solidFill>
                  <a:schemeClr val="bg1"/>
                </a:solidFill>
              </a:rPr>
              <a:t>.</a:t>
            </a:r>
            <a:endParaRPr lang="en-US" sz="2300">
              <a:solidFill>
                <a:schemeClr val="bg1"/>
              </a:solidFill>
            </a:endParaRPr>
          </a:p>
        </p:txBody>
      </p:sp>
      <p:pic>
        <p:nvPicPr>
          <p:cNvPr id="26" name="Picture 25" descr="desktop"/>
          <p:cNvPicPr>
            <a:picLocks noChangeAspect="1"/>
          </p:cNvPicPr>
          <p:nvPr/>
        </p:nvPicPr>
        <p:blipFill>
          <a:blip r:embed="rId2"/>
          <a:stretch>
            <a:fillRect/>
          </a:stretch>
        </p:blipFill>
        <p:spPr>
          <a:xfrm>
            <a:off x="234950" y="3618865"/>
            <a:ext cx="1160145" cy="1160145"/>
          </a:xfrm>
          <a:prstGeom prst="rect">
            <a:avLst/>
          </a:prstGeom>
        </p:spPr>
      </p:pic>
      <p:sp>
        <p:nvSpPr>
          <p:cNvPr id="29" name="Plus 28"/>
          <p:cNvSpPr/>
          <p:nvPr/>
        </p:nvSpPr>
        <p:spPr>
          <a:xfrm>
            <a:off x="1325245" y="3181350"/>
            <a:ext cx="673735" cy="71882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pic>
        <p:nvPicPr>
          <p:cNvPr id="32" name="Picture 31" descr="desktop-computer"/>
          <p:cNvPicPr>
            <a:picLocks noChangeAspect="1"/>
          </p:cNvPicPr>
          <p:nvPr/>
        </p:nvPicPr>
        <p:blipFill>
          <a:blip r:embed="rId3"/>
          <a:stretch>
            <a:fillRect/>
          </a:stretch>
        </p:blipFill>
        <p:spPr>
          <a:xfrm>
            <a:off x="989965" y="1585595"/>
            <a:ext cx="1555750" cy="1555750"/>
          </a:xfrm>
          <a:prstGeom prst="rect">
            <a:avLst/>
          </a:prstGeom>
        </p:spPr>
      </p:pic>
      <p:pic>
        <p:nvPicPr>
          <p:cNvPr id="33" name="Picture 32" descr="desktop"/>
          <p:cNvPicPr>
            <a:picLocks noChangeAspect="1"/>
          </p:cNvPicPr>
          <p:nvPr/>
        </p:nvPicPr>
        <p:blipFill>
          <a:blip r:embed="rId2"/>
          <a:stretch>
            <a:fillRect/>
          </a:stretch>
        </p:blipFill>
        <p:spPr>
          <a:xfrm>
            <a:off x="1959610" y="3618865"/>
            <a:ext cx="1160145" cy="1160145"/>
          </a:xfrm>
          <a:prstGeom prst="rect">
            <a:avLst/>
          </a:prstGeom>
        </p:spPr>
      </p:pic>
      <p:pic>
        <p:nvPicPr>
          <p:cNvPr id="34" name="Picture 33" descr="desktop-computer"/>
          <p:cNvPicPr>
            <a:picLocks noChangeAspect="1"/>
          </p:cNvPicPr>
          <p:nvPr/>
        </p:nvPicPr>
        <p:blipFill>
          <a:blip r:embed="rId3"/>
          <a:srcRect l="-1959" t="66000" r="1959" b="122"/>
          <a:stretch>
            <a:fillRect/>
          </a:stretch>
        </p:blipFill>
        <p:spPr>
          <a:xfrm>
            <a:off x="1959610" y="4990465"/>
            <a:ext cx="1555750" cy="527050"/>
          </a:xfrm>
          <a:prstGeom prst="rect">
            <a:avLst/>
          </a:prstGeom>
        </p:spPr>
      </p:pic>
      <p:pic>
        <p:nvPicPr>
          <p:cNvPr id="35" name="Picture 34" descr="desktop-computer"/>
          <p:cNvPicPr>
            <a:picLocks noChangeAspect="1"/>
          </p:cNvPicPr>
          <p:nvPr/>
        </p:nvPicPr>
        <p:blipFill>
          <a:blip r:embed="rId3"/>
          <a:srcRect l="-1959" t="66000" r="1959" b="122"/>
          <a:stretch>
            <a:fillRect/>
          </a:stretch>
        </p:blipFill>
        <p:spPr>
          <a:xfrm>
            <a:off x="231140" y="4990465"/>
            <a:ext cx="1555750" cy="527050"/>
          </a:xfrm>
          <a:prstGeom prst="rect">
            <a:avLst/>
          </a:prstGeom>
        </p:spPr>
      </p:pic>
      <p:sp>
        <p:nvSpPr>
          <p:cNvPr id="37" name="Right Arrow 36"/>
          <p:cNvSpPr/>
          <p:nvPr/>
        </p:nvSpPr>
        <p:spPr>
          <a:xfrm>
            <a:off x="3629660"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sp>
        <p:nvSpPr>
          <p:cNvPr id="38" name="Right Arrow 37"/>
          <p:cNvSpPr/>
          <p:nvPr/>
        </p:nvSpPr>
        <p:spPr>
          <a:xfrm>
            <a:off x="7027545"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00"/>
          </a:p>
        </p:txBody>
      </p:sp>
      <p:pic>
        <p:nvPicPr>
          <p:cNvPr id="39" name="Picture 38" descr="WhatsApp Image 2022-07-21 at 04.56.56"/>
          <p:cNvPicPr>
            <a:picLocks noChangeAspect="1"/>
          </p:cNvPicPr>
          <p:nvPr/>
        </p:nvPicPr>
        <p:blipFill>
          <a:blip r:embed="rId4"/>
          <a:srcRect l="11609" r="15406"/>
          <a:stretch>
            <a:fillRect/>
          </a:stretch>
        </p:blipFill>
        <p:spPr>
          <a:xfrm>
            <a:off x="7882890" y="1801495"/>
            <a:ext cx="4034790" cy="2591435"/>
          </a:xfrm>
          <a:prstGeom prst="rect">
            <a:avLst/>
          </a:prstGeom>
        </p:spPr>
      </p:pic>
      <p:sp>
        <p:nvSpPr>
          <p:cNvPr id="41" name="Title 2"/>
          <p:cNvSpPr>
            <a:spLocks noGrp="1"/>
          </p:cNvSpPr>
          <p:nvPr/>
        </p:nvSpPr>
        <p:spPr>
          <a:xfrm>
            <a:off x="7835900" y="4742815"/>
            <a:ext cx="43281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3</a:t>
            </a:r>
            <a:endParaRPr lang="en-US" sz="2300" b="1">
              <a:solidFill>
                <a:schemeClr val="accent2"/>
              </a:solidFill>
            </a:endParaRPr>
          </a:p>
          <a:p>
            <a:pPr algn="ctr"/>
            <a:r>
              <a:rPr lang="en-US" sz="2000">
                <a:solidFill>
                  <a:schemeClr val="bg1"/>
                </a:solidFill>
                <a:sym typeface="+mn-ea"/>
              </a:rPr>
              <a:t>Dalam beberapa langkah sederhana. saja, Instalasi sudah selesai dan PC </a:t>
            </a:r>
            <a:r>
              <a:rPr lang="en-US" sz="2000">
                <a:solidFill>
                  <a:schemeClr val="accent4"/>
                </a:solidFill>
                <a:sym typeface="+mn-ea"/>
              </a:rPr>
              <a:t>dapat digunakan</a:t>
            </a:r>
            <a:r>
              <a:rPr lang="en-US" sz="2000">
                <a:solidFill>
                  <a:schemeClr val="bg1"/>
                </a:solidFill>
                <a:sym typeface="+mn-ea"/>
              </a:rPr>
              <a:t>.</a:t>
            </a:r>
            <a:endParaRPr lang="en-US" sz="200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21" name="矩形 7"/>
          <p:cNvSpPr/>
          <p:nvPr/>
        </p:nvSpPr>
        <p:spPr>
          <a:xfrm>
            <a:off x="2409190" y="869950"/>
            <a:ext cx="7516495" cy="64516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Software Aster dalam bentuk Software Installer dan license Key</a:t>
            </a:r>
            <a:r>
              <a:rPr lang="en-US" altLang="id-ID" dirty="0">
                <a:solidFill>
                  <a:srgbClr val="00B0F0"/>
                </a:solidFill>
                <a:latin typeface="Calibri" panose="020F0502020204030204" pitchFamily="34" charset="0"/>
                <a:ea typeface="Microsoft YaHei" panose="020B0503020204020204" charset="-122"/>
              </a:rPr>
              <a:t> berupa susunan 25 angka  (sprti token listrik).</a:t>
            </a:r>
            <a:endParaRPr lang="en-US" altLang="id-ID" dirty="0">
              <a:solidFill>
                <a:srgbClr val="00B0F0"/>
              </a:solidFill>
              <a:latin typeface="Calibri" panose="020F0502020204030204" pitchFamily="34" charset="0"/>
              <a:ea typeface="Microsoft YaHei" panose="020B0503020204020204" charset="-122"/>
            </a:endParaRPr>
          </a:p>
        </p:txBody>
      </p:sp>
      <p:pic>
        <p:nvPicPr>
          <p:cNvPr id="2" name="Picture 1"/>
          <p:cNvPicPr/>
          <p:nvPr/>
        </p:nvPicPr>
        <p:blipFill>
          <a:blip r:embed="rId1"/>
          <a:stretch>
            <a:fillRect/>
          </a:stretch>
        </p:blipFill>
        <p:spPr>
          <a:xfrm>
            <a:off x="132080" y="4746625"/>
            <a:ext cx="1196975" cy="1323975"/>
          </a:xfrm>
          <a:prstGeom prst="rect">
            <a:avLst/>
          </a:prstGeom>
        </p:spPr>
      </p:pic>
      <p:pic>
        <p:nvPicPr>
          <p:cNvPr id="9" name="Picture 8"/>
          <p:cNvPicPr>
            <a:picLocks noChangeAspect="1"/>
          </p:cNvPicPr>
          <p:nvPr/>
        </p:nvPicPr>
        <p:blipFill>
          <a:blip r:embed="rId2"/>
          <a:stretch>
            <a:fillRect/>
          </a:stretch>
        </p:blipFill>
        <p:spPr>
          <a:xfrm>
            <a:off x="105410" y="1621155"/>
            <a:ext cx="8180705" cy="2894330"/>
          </a:xfrm>
          <a:prstGeom prst="rect">
            <a:avLst/>
          </a:prstGeom>
        </p:spPr>
      </p:pic>
      <p:pic>
        <p:nvPicPr>
          <p:cNvPr id="10" name="Picture 9"/>
          <p:cNvPicPr>
            <a:picLocks noChangeAspect="1"/>
          </p:cNvPicPr>
          <p:nvPr/>
        </p:nvPicPr>
        <p:blipFill>
          <a:blip r:embed="rId3"/>
          <a:stretch>
            <a:fillRect/>
          </a:stretch>
        </p:blipFill>
        <p:spPr>
          <a:xfrm>
            <a:off x="1452245" y="4728845"/>
            <a:ext cx="6772910" cy="1442720"/>
          </a:xfrm>
          <a:prstGeom prst="rect">
            <a:avLst/>
          </a:prstGeom>
        </p:spPr>
      </p:pic>
      <p:pic>
        <p:nvPicPr>
          <p:cNvPr id="11" name="Picture 10"/>
          <p:cNvPicPr>
            <a:picLocks noChangeAspect="1"/>
          </p:cNvPicPr>
          <p:nvPr/>
        </p:nvPicPr>
        <p:blipFill>
          <a:blip r:embed="rId4"/>
          <a:stretch>
            <a:fillRect/>
          </a:stretch>
        </p:blipFill>
        <p:spPr>
          <a:xfrm>
            <a:off x="8366125" y="1249680"/>
            <a:ext cx="3719195" cy="5114290"/>
          </a:xfrm>
          <a:prstGeom prst="rect">
            <a:avLst/>
          </a:prstGeom>
        </p:spPr>
      </p:pic>
      <p:sp>
        <p:nvSpPr>
          <p:cNvPr id="5" name="Title 2"/>
          <p:cNvSpPr>
            <a:spLocks noGrp="1"/>
          </p:cNvSpPr>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3000" b="1">
                <a:solidFill>
                  <a:schemeClr val="bg1"/>
                </a:solidFill>
              </a:rPr>
              <a:t>Product Variant :</a:t>
            </a:r>
            <a:endParaRPr lang="en-US" sz="3000" b="1">
              <a:solidFill>
                <a:schemeClr val="bg1"/>
              </a:solidFill>
            </a:endParaRPr>
          </a:p>
        </p:txBody>
      </p:sp>
      <p:sp>
        <p:nvSpPr>
          <p:cNvPr id="6"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8"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dalam bentuk usb dongle</a:t>
            </a:r>
            <a:r>
              <a:rPr kumimoji="0" lang="en-US" altLang="id-ID" sz="3000" b="0" i="0" u="none" strike="noStrike" kern="1200" cap="all" spc="0" normalizeH="0" baseline="0" noProof="0" dirty="0">
                <a:ln>
                  <a:noFill/>
                </a:ln>
                <a:solidFill>
                  <a:schemeClr val="bg1"/>
                </a:solidFill>
                <a:effectLst/>
                <a:uLnTx/>
                <a:uFillTx/>
                <a:latin typeface="+mj-lt"/>
                <a:ea typeface="+mj-ea"/>
                <a:cs typeface="+mj-cs"/>
              </a:rPr>
              <a:t> / B2B</a:t>
            </a:r>
            <a:endParaRPr kumimoji="0" lang="en-US" altLang="id-ID"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didalam USB dongle </a:t>
            </a:r>
            <a:endParaRPr lang="id-ID" altLang="en-US" dirty="0">
              <a:solidFill>
                <a:srgbClr val="00B0F0"/>
              </a:solidFill>
              <a:latin typeface="Calibri" panose="020F0502020204030204" pitchFamily="34" charset="0"/>
              <a:ea typeface="Microsoft YaHei" panose="020B0503020204020204" charset="-122"/>
            </a:endParaRPr>
          </a:p>
        </p:txBody>
      </p:sp>
      <p:pic>
        <p:nvPicPr>
          <p:cNvPr id="2" name="Picture 1"/>
          <p:cNvPicPr>
            <a:picLocks noChangeAspect="1"/>
          </p:cNvPicPr>
          <p:nvPr/>
        </p:nvPicPr>
        <p:blipFill>
          <a:blip r:embed="rId1"/>
          <a:stretch>
            <a:fillRect/>
          </a:stretch>
        </p:blipFill>
        <p:spPr>
          <a:xfrm>
            <a:off x="108585" y="1414780"/>
            <a:ext cx="7578090" cy="4603115"/>
          </a:xfrm>
          <a:prstGeom prst="rect">
            <a:avLst/>
          </a:prstGeom>
        </p:spPr>
      </p:pic>
      <p:sp>
        <p:nvSpPr>
          <p:cNvPr id="6" name="Text Box 5"/>
          <p:cNvSpPr txBox="1"/>
          <p:nvPr/>
        </p:nvSpPr>
        <p:spPr>
          <a:xfrm>
            <a:off x="7857490" y="1415415"/>
            <a:ext cx="4212590" cy="4602480"/>
          </a:xfrm>
          <a:prstGeom prst="rect">
            <a:avLst/>
          </a:prstGeom>
          <a:noFill/>
        </p:spPr>
        <p:txBody>
          <a:bodyPr wrap="square" rtlCol="0">
            <a:noAutofit/>
          </a:bodyPr>
          <a:p>
            <a:r>
              <a:rPr lang="en-US">
                <a:solidFill>
                  <a:schemeClr val="bg1"/>
                </a:solidFill>
                <a:latin typeface="Arial" panose="020B0604020202020204" pitchFamily="34" charset="0"/>
                <a:cs typeface="Arial" panose="020B0604020202020204" pitchFamily="34" charset="0"/>
              </a:rPr>
              <a:t>- Focus untuk B2B (diberikan keleluasaan untuk menentukan harga jual ke user).</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Tidak perlu mekanisme aktivasi.</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Mekanisme aktivasi pada USB memudahkan perpindahan lisensi / PC.</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Memungkinkan whitelabeling product.</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Memungkinkan whitelabeling dari Software Aster itu sendiri.</a:t>
            </a:r>
            <a:endParaRPr lang="en-US">
              <a:solidFill>
                <a:schemeClr val="bg1"/>
              </a:solidFill>
              <a:latin typeface="Arial" panose="020B0604020202020204" pitchFamily="34" charset="0"/>
              <a:cs typeface="Arial" panose="020B0604020202020204" pitchFamily="34" charset="0"/>
            </a:endParaRPr>
          </a:p>
          <a:p>
            <a:endParaRPr lang="en-US">
              <a:solidFill>
                <a:schemeClr val="bg1"/>
              </a:solidFill>
              <a:latin typeface="Arial" panose="020B0604020202020204" pitchFamily="34" charset="0"/>
              <a:cs typeface="Arial" panose="020B0604020202020204" pitchFamily="34" charset="0"/>
            </a:endParaRPr>
          </a:p>
          <a:p>
            <a:r>
              <a:rPr lang="en-US">
                <a:solidFill>
                  <a:schemeClr val="bg1"/>
                </a:solidFill>
                <a:latin typeface="Arial" panose="020B0604020202020204" pitchFamily="34" charset="0"/>
                <a:cs typeface="Arial" panose="020B0604020202020204" pitchFamily="34" charset="0"/>
              </a:rPr>
              <a:t>- Memberikan margin yang lebih besar dari lisensi key.</a:t>
            </a:r>
            <a:endParaRPr lang="en-US">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software aster varian linux</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untuk OS Linux</a:t>
            </a:r>
            <a:endParaRPr lang="id-ID" altLang="en-US" dirty="0">
              <a:solidFill>
                <a:srgbClr val="00B0F0"/>
              </a:solidFill>
              <a:latin typeface="Calibri" panose="020F0502020204030204" pitchFamily="34" charset="0"/>
              <a:ea typeface="Microsoft YaHei" panose="020B0503020204020204" charset="-122"/>
            </a:endParaRPr>
          </a:p>
        </p:txBody>
      </p:sp>
      <p:pic>
        <p:nvPicPr>
          <p:cNvPr id="3" name="Picture 2"/>
          <p:cNvPicPr>
            <a:picLocks noChangeAspect="1"/>
          </p:cNvPicPr>
          <p:nvPr/>
        </p:nvPicPr>
        <p:blipFill>
          <a:blip r:embed="rId1"/>
          <a:stretch>
            <a:fillRect/>
          </a:stretch>
        </p:blipFill>
        <p:spPr>
          <a:xfrm>
            <a:off x="1393190" y="1612265"/>
            <a:ext cx="9547860" cy="45637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63690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id-ID" sz="3000" b="0" i="0" u="none" strike="noStrike" kern="1200" cap="all" spc="0" normalizeH="0" baseline="0" noProof="0" dirty="0">
                <a:ln>
                  <a:noFill/>
                </a:ln>
                <a:solidFill>
                  <a:schemeClr val="bg1"/>
                </a:solidFill>
                <a:effectLst/>
                <a:uLnTx/>
                <a:uFillTx/>
                <a:latin typeface="+mj-lt"/>
                <a:ea typeface="+mj-ea"/>
                <a:cs typeface="+mj-cs"/>
              </a:rPr>
              <a:t>SIMULASI COST untuk 12:1</a:t>
            </a:r>
            <a:endParaRPr kumimoji="0" lang="en-US" altLang="id-ID" sz="30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527050"/>
            <a:ext cx="7516495" cy="368300"/>
          </a:xfrm>
          <a:prstGeom prst="rect">
            <a:avLst/>
          </a:prstGeom>
          <a:noFill/>
          <a:ln w="9525">
            <a:noFill/>
          </a:ln>
        </p:spPr>
        <p:txBody>
          <a:bodyPr wrap="square" anchor="t" anchorCtr="0">
            <a:spAutoFit/>
          </a:bodyPr>
          <a:p>
            <a:pPr algn="ctr"/>
            <a:r>
              <a:rPr lang="en-US" altLang="id-ID" sz="1800" dirty="0">
                <a:solidFill>
                  <a:srgbClr val="00B0F0"/>
                </a:solidFill>
                <a:latin typeface="Calibri" panose="020F0502020204030204" pitchFamily="34" charset="0"/>
                <a:ea typeface="Microsoft YaHei" panose="020B0503020204020204" charset="-122"/>
              </a:rPr>
              <a:t>Tergantung kebutuhan dan budget user (tidak mutlak)</a:t>
            </a:r>
            <a:endParaRPr lang="en-US" altLang="id-ID" sz="1800" dirty="0">
              <a:solidFill>
                <a:srgbClr val="00B0F0"/>
              </a:solidFill>
              <a:latin typeface="Calibri" panose="020F0502020204030204" pitchFamily="34" charset="0"/>
              <a:ea typeface="Microsoft YaHei" panose="020B0503020204020204" charset="-122"/>
            </a:endParaRPr>
          </a:p>
        </p:txBody>
      </p:sp>
      <p:pic>
        <p:nvPicPr>
          <p:cNvPr id="2" name="Picture 1"/>
          <p:cNvPicPr/>
          <p:nvPr/>
        </p:nvPicPr>
        <p:blipFill>
          <a:blip r:embed="rId1"/>
          <a:stretch>
            <a:fillRect/>
          </a:stretch>
        </p:blipFill>
        <p:spPr>
          <a:xfrm>
            <a:off x="207010" y="970280"/>
            <a:ext cx="11921490" cy="55397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5440045" y="1211580"/>
            <a:ext cx="6751320" cy="4561840"/>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5525135" y="1271270"/>
            <a:ext cx="6666865" cy="3622040"/>
          </a:xfrm>
          <a:prstGeom prst="rect">
            <a:avLst/>
          </a:prstGeom>
          <a:noFill/>
          <a:ln w="9525">
            <a:noFill/>
          </a:ln>
        </p:spPr>
        <p:txBody>
          <a:bodyPr anchor="t" anchorCtr="0">
            <a:noAutofit/>
          </a:bodyPr>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600" dirty="0">
                <a:solidFill>
                  <a:schemeClr val="bg1"/>
                </a:solidFill>
                <a:latin typeface="Calibri" panose="020F0502020204030204" pitchFamily="34" charset="0"/>
                <a:ea typeface="Microsoft YaHei" panose="020B0503020204020204" charset="-122"/>
              </a:rPr>
              <a:t>1 OS Windows, tidak perlu</a:t>
            </a:r>
            <a:r>
              <a:rPr lang="id-ID" altLang="zh-CN" sz="1600" dirty="0">
                <a:solidFill>
                  <a:schemeClr val="bg1"/>
                </a:solidFill>
                <a:latin typeface="Calibri" panose="020F0502020204030204" pitchFamily="34" charset="0"/>
                <a:ea typeface="Microsoft YaHei" panose="020B0503020204020204" charset="-122"/>
              </a:rPr>
              <a:t> lisensi Windows Server </a:t>
            </a:r>
            <a:r>
              <a:rPr lang="en-US" altLang="id-ID" sz="1600" dirty="0">
                <a:solidFill>
                  <a:schemeClr val="bg1"/>
                </a:solidFill>
                <a:latin typeface="Calibri" panose="020F0502020204030204" pitchFamily="34" charset="0"/>
                <a:ea typeface="Microsoft YaHei" panose="020B0503020204020204" charset="-122"/>
              </a:rPr>
              <a:t>/ CAL (S&amp;K berlaku). </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id-ID" altLang="zh-CN" sz="1600" b="1" dirty="0">
                <a:solidFill>
                  <a:schemeClr val="tx1">
                    <a:lumMod val="85000"/>
                    <a:lumOff val="15000"/>
                  </a:schemeClr>
                </a:solidFill>
                <a:latin typeface="Calibri" panose="020F0502020204030204" pitchFamily="34" charset="0"/>
                <a:ea typeface="Microsoft YaHei" panose="020B0503020204020204" charset="-122"/>
              </a:rPr>
              <a:t>Tidak perlu perangkat khusus</a:t>
            </a:r>
            <a:r>
              <a:rPr lang="id-ID" altLang="zh-CN" sz="1600" dirty="0">
                <a:solidFill>
                  <a:schemeClr val="bg1"/>
                </a:solidFill>
                <a:latin typeface="Calibri" panose="020F0502020204030204" pitchFamily="34" charset="0"/>
                <a:ea typeface="Microsoft YaHei" panose="020B0503020204020204" charset="-122"/>
              </a:rPr>
              <a:t> (thin client)</a:t>
            </a:r>
            <a:r>
              <a:rPr lang="en-US" altLang="id-ID" sz="1600" dirty="0">
                <a:solidFill>
                  <a:schemeClr val="bg1"/>
                </a:solidFill>
                <a:latin typeface="Calibri" panose="020F0502020204030204" pitchFamily="34" charset="0"/>
                <a:ea typeface="Microsoft YaHei" panose="020B0503020204020204" charset="-122"/>
              </a:rPr>
              <a:t>.</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800" b="1" dirty="0">
                <a:solidFill>
                  <a:srgbClr val="C00000"/>
                </a:solidFill>
                <a:latin typeface="Calibri" panose="020F0502020204030204" pitchFamily="34" charset="0"/>
                <a:ea typeface="Microsoft YaHei" panose="020B0503020204020204" charset="-122"/>
                <a:sym typeface="+mn-ea"/>
              </a:rPr>
              <a:t>Paling efisien</a:t>
            </a:r>
            <a:r>
              <a:rPr lang="en-US" altLang="id-ID" sz="1600" dirty="0">
                <a:solidFill>
                  <a:schemeClr val="bg1"/>
                </a:solidFill>
                <a:latin typeface="Calibri" panose="020F0502020204030204" pitchFamily="34" charset="0"/>
                <a:ea typeface="Microsoft YaHei" panose="020B0503020204020204" charset="-122"/>
                <a:sym typeface="+mn-ea"/>
              </a:rPr>
              <a:t>, </a:t>
            </a:r>
            <a:r>
              <a:rPr lang="id-ID" altLang="zh-CN" sz="1600" dirty="0">
                <a:solidFill>
                  <a:schemeClr val="bg1"/>
                </a:solidFill>
                <a:latin typeface="Calibri" panose="020F0502020204030204" pitchFamily="34" charset="0"/>
                <a:ea typeface="Microsoft YaHei" panose="020B0503020204020204" charset="-122"/>
              </a:rPr>
              <a:t>Cost software </a:t>
            </a:r>
            <a:r>
              <a:rPr lang="en-US" altLang="id-ID" sz="1600" dirty="0">
                <a:solidFill>
                  <a:schemeClr val="bg1"/>
                </a:solidFill>
                <a:latin typeface="Calibri" panose="020F0502020204030204" pitchFamily="34" charset="0"/>
                <a:ea typeface="Microsoft YaHei" panose="020B0503020204020204" charset="-122"/>
              </a:rPr>
              <a:t>lisensi key </a:t>
            </a:r>
            <a:r>
              <a:rPr lang="id-ID" altLang="zh-CN" sz="1600" dirty="0">
                <a:solidFill>
                  <a:schemeClr val="bg1"/>
                </a:solidFill>
                <a:latin typeface="Calibri" panose="020F0502020204030204" pitchFamily="34" charset="0"/>
                <a:ea typeface="Microsoft YaHei" panose="020B0503020204020204" charset="-122"/>
              </a:rPr>
              <a:t>peruser sekitar Rp </a:t>
            </a:r>
            <a:r>
              <a:rPr lang="en-US" altLang="id-ID" sz="1600" dirty="0">
                <a:solidFill>
                  <a:schemeClr val="bg1"/>
                </a:solidFill>
                <a:latin typeface="Calibri" panose="020F0502020204030204" pitchFamily="34" charset="0"/>
                <a:ea typeface="Microsoft YaHei" panose="020B0503020204020204" charset="-122"/>
              </a:rPr>
              <a:t>1.0</a:t>
            </a:r>
            <a:r>
              <a:rPr lang="id-ID" altLang="zh-CN" sz="1600" dirty="0">
                <a:solidFill>
                  <a:schemeClr val="bg1"/>
                </a:solidFill>
                <a:latin typeface="Calibri" panose="020F0502020204030204" pitchFamily="34" charset="0"/>
                <a:ea typeface="Microsoft YaHei" panose="020B0503020204020204" charset="-122"/>
              </a:rPr>
              <a:t>00.000</a:t>
            </a:r>
            <a:r>
              <a:rPr lang="en-US" altLang="id-ID" sz="1600" dirty="0">
                <a:solidFill>
                  <a:schemeClr val="bg1"/>
                </a:solidFill>
                <a:latin typeface="Calibri" panose="020F0502020204030204" pitchFamily="34" charset="0"/>
                <a:ea typeface="Microsoft YaHei" panose="020B0503020204020204" charset="-122"/>
              </a:rPr>
              <a:t> .</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id-ID" altLang="zh-CN" sz="1800" b="1" dirty="0">
                <a:solidFill>
                  <a:srgbClr val="FFFF00"/>
                </a:solidFill>
                <a:latin typeface="Calibri" panose="020F0502020204030204" pitchFamily="34" charset="0"/>
                <a:ea typeface="Microsoft YaHei" panose="020B0503020204020204" charset="-122"/>
              </a:rPr>
              <a:t>Performa </a:t>
            </a:r>
            <a:r>
              <a:rPr lang="en-US" altLang="id-ID" sz="1800" b="1" dirty="0">
                <a:solidFill>
                  <a:srgbClr val="FFFF00"/>
                </a:solidFill>
                <a:latin typeface="Calibri" panose="020F0502020204030204" pitchFamily="34" charset="0"/>
                <a:ea typeface="Microsoft YaHei" panose="020B0503020204020204" charset="-122"/>
              </a:rPr>
              <a:t>1:1</a:t>
            </a:r>
            <a:r>
              <a:rPr lang="en-US" altLang="id-ID" sz="1600" dirty="0">
                <a:solidFill>
                  <a:schemeClr val="bg1"/>
                </a:solidFill>
                <a:latin typeface="Calibri" panose="020F0502020204030204" pitchFamily="34" charset="0"/>
                <a:ea typeface="Microsoft YaHei" panose="020B0503020204020204" charset="-122"/>
              </a:rPr>
              <a:t>  unggul dari </a:t>
            </a:r>
            <a:r>
              <a:rPr lang="id-ID" altLang="zh-CN" sz="1600" dirty="0">
                <a:solidFill>
                  <a:schemeClr val="bg1"/>
                </a:solidFill>
                <a:latin typeface="Calibri" panose="020F0502020204030204" pitchFamily="34" charset="0"/>
                <a:ea typeface="Microsoft YaHei" panose="020B0503020204020204" charset="-122"/>
              </a:rPr>
              <a:t>Virtual/Cloud/RDP</a:t>
            </a:r>
            <a:r>
              <a:rPr lang="en-US" altLang="id-ID" sz="1600" dirty="0">
                <a:solidFill>
                  <a:schemeClr val="bg1"/>
                </a:solidFill>
                <a:latin typeface="Calibri" panose="020F0502020204030204" pitchFamily="34" charset="0"/>
                <a:ea typeface="Microsoft YaHei" panose="020B0503020204020204" charset="-122"/>
              </a:rPr>
              <a:t>/Solusi lain yang ada dipasaran.</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Aster tidak memakan resource, bisa running pada PC rakitan Intel gen 1</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 Solusi On-premise. (tidak perlu kabel lan / koneksi internet untuk berfungsi).</a:t>
            </a:r>
            <a:endParaRPr lang="id-ID" altLang="zh-CN" sz="1600" dirty="0">
              <a:solidFill>
                <a:schemeClr val="bg1"/>
              </a:solidFill>
              <a:latin typeface="Calibri" panose="020F0502020204030204" pitchFamily="34" charset="0"/>
              <a:ea typeface="Microsoft YaHei" panose="020B0503020204020204" charset="-122"/>
            </a:endParaRPr>
          </a:p>
          <a:p>
            <a:endParaRPr lang="id-ID" altLang="zh-CN" sz="1600" dirty="0">
              <a:solidFill>
                <a:schemeClr val="bg1"/>
              </a:solidFill>
              <a:latin typeface="Calibri" panose="020F0502020204030204" pitchFamily="34" charset="0"/>
              <a:ea typeface="Microsoft YaHei" panose="020B0503020204020204" charset="-122"/>
            </a:endParaRPr>
          </a:p>
          <a:p>
            <a:r>
              <a:rPr lang="id-ID" altLang="zh-CN" sz="1600" dirty="0">
                <a:solidFill>
                  <a:schemeClr val="bg1"/>
                </a:solidFill>
                <a:latin typeface="Calibri" panose="020F0502020204030204" pitchFamily="34" charset="0"/>
                <a:ea typeface="Microsoft YaHei" panose="020B0503020204020204" charset="-122"/>
              </a:rPr>
              <a:t>- </a:t>
            </a:r>
            <a:r>
              <a:rPr lang="en-US" altLang="id-ID" sz="1600" dirty="0">
                <a:solidFill>
                  <a:schemeClr val="bg1"/>
                </a:solidFill>
                <a:latin typeface="Calibri" panose="020F0502020204030204" pitchFamily="34" charset="0"/>
                <a:ea typeface="Microsoft YaHei" panose="020B0503020204020204" charset="-122"/>
              </a:rPr>
              <a:t>Satu-satunya Solusi berbasis software Multiseat di dunia, yang memungkinkan fleksibilitas dalam implementasi nya (contoh : HDMI Nirkabel / KVM extender optical.</a:t>
            </a:r>
            <a:endParaRPr lang="en-US" altLang="id-ID" sz="1600" dirty="0">
              <a:solidFill>
                <a:schemeClr val="bg1"/>
              </a:solidFill>
              <a:latin typeface="Calibri" panose="020F0502020204030204" pitchFamily="34" charset="0"/>
              <a:ea typeface="Microsoft YaHei" panose="020B0503020204020204" charset="-122"/>
            </a:endParaRPr>
          </a:p>
          <a:p>
            <a:endParaRPr lang="en-US" altLang="id-ID" sz="1600" dirty="0">
              <a:solidFill>
                <a:schemeClr val="bg1"/>
              </a:solidFill>
              <a:latin typeface="Calibri" panose="020F0502020204030204" pitchFamily="34" charset="0"/>
              <a:ea typeface="Microsoft YaHei" panose="020B0503020204020204" charset="-122"/>
            </a:endParaRPr>
          </a:p>
          <a:p>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Include : </a:t>
            </a:r>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File server - Mengatur penyimpanan data masing-masing user + Backup.</a:t>
            </a:r>
            <a:endParaRPr lang="en-US" altLang="id-ID"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rPr>
              <a:t>Monitoring Software  - Software untuk Sekolah / Pembelajaran.</a:t>
            </a:r>
            <a:endParaRPr lang="id-ID" altLang="zh-CN" sz="1600" dirty="0">
              <a:solidFill>
                <a:schemeClr val="bg1"/>
              </a:solidFill>
              <a:latin typeface="Calibri" panose="020F0502020204030204" pitchFamily="34" charset="0"/>
              <a:ea typeface="Microsoft YaHei" panose="020B0503020204020204" charset="-122"/>
            </a:endParaRPr>
          </a:p>
          <a:p>
            <a:r>
              <a:rPr lang="en-US" altLang="id-ID" sz="1600" dirty="0">
                <a:solidFill>
                  <a:schemeClr val="bg1"/>
                </a:solidFill>
                <a:latin typeface="Calibri" panose="020F0502020204030204" pitchFamily="34" charset="0"/>
                <a:ea typeface="Microsoft YaHei" panose="020B0503020204020204" charset="-122"/>
                <a:sym typeface="+mn-ea"/>
              </a:rPr>
              <a:t>Restriction  Software - Begitu komputer direstart settingan akan kembali utuh.</a:t>
            </a:r>
            <a:endParaRPr lang="id-ID" altLang="zh-CN" sz="16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5635625" y="332740"/>
            <a:ext cx="5376545" cy="521970"/>
          </a:xfrm>
          <a:prstGeom prst="rect">
            <a:avLst/>
          </a:prstGeom>
          <a:noFill/>
          <a:ln w="9525">
            <a:noFill/>
          </a:ln>
        </p:spPr>
        <p:txBody>
          <a:bodyPr wrap="square" anchor="t" anchorCtr="0">
            <a:spAutoFit/>
          </a:bodyPr>
          <a:p>
            <a:r>
              <a:rPr lang="id-ID" altLang="zh-CN" sz="2800" b="1" dirty="0">
                <a:solidFill>
                  <a:schemeClr val="bg1"/>
                </a:solidFill>
                <a:latin typeface="Calibri" panose="020F0502020204030204" pitchFamily="34" charset="0"/>
                <a:ea typeface="Microsoft YaHei" panose="020B0503020204020204" charset="-122"/>
              </a:rPr>
              <a:t>Perbedaan Aster dengan solusi lain</a:t>
            </a:r>
            <a:endParaRPr lang="id-ID" altLang="zh-CN" sz="2800" b="1" dirty="0">
              <a:solidFill>
                <a:schemeClr val="bg1"/>
              </a:solidFill>
              <a:latin typeface="Calibri" panose="020F0502020204030204" pitchFamily="34" charset="0"/>
              <a:ea typeface="Microsoft YaHei" panose="020B0503020204020204" charset="-122"/>
            </a:endParaRPr>
          </a:p>
        </p:txBody>
      </p:sp>
      <p:pic>
        <p:nvPicPr>
          <p:cNvPr id="2" name="Picture 1"/>
          <p:cNvPicPr/>
          <p:nvPr/>
        </p:nvPicPr>
        <p:blipFill>
          <a:blip r:embed="rId1"/>
          <a:stretch>
            <a:fillRect/>
          </a:stretch>
        </p:blipFill>
        <p:spPr>
          <a:xfrm>
            <a:off x="214630" y="233045"/>
            <a:ext cx="4559935" cy="2665095"/>
          </a:xfrm>
          <a:prstGeom prst="rect">
            <a:avLst/>
          </a:prstGeom>
        </p:spPr>
      </p:pic>
      <p:graphicFrame>
        <p:nvGraphicFramePr>
          <p:cNvPr id="10" name="Object 9"/>
          <p:cNvGraphicFramePr/>
          <p:nvPr/>
        </p:nvGraphicFramePr>
        <p:xfrm>
          <a:off x="170180" y="3079750"/>
          <a:ext cx="5156835" cy="3583940"/>
        </p:xfrm>
        <a:graphic>
          <a:graphicData uri="http://schemas.openxmlformats.org/presentationml/2006/ole">
            <mc:AlternateContent xmlns:mc="http://schemas.openxmlformats.org/markup-compatibility/2006">
              <mc:Choice xmlns:v="urn:schemas-microsoft-com:vml" Requires="v">
                <p:oleObj spid="_x0000_s11" name="" r:id="rId2" imgW="5153025" imgH="3581400" progId="Paint.Picture">
                  <p:embed/>
                </p:oleObj>
              </mc:Choice>
              <mc:Fallback>
                <p:oleObj name="" r:id="rId2" imgW="5153025" imgH="3581400" progId="Paint.Picture">
                  <p:embed/>
                  <p:pic>
                    <p:nvPicPr>
                      <p:cNvPr id="0" name="Picture 10"/>
                      <p:cNvPicPr/>
                      <p:nvPr/>
                    </p:nvPicPr>
                    <p:blipFill>
                      <a:blip r:embed="rId3"/>
                      <a:stretch>
                        <a:fillRect/>
                      </a:stretch>
                    </p:blipFill>
                    <p:spPr>
                      <a:xfrm>
                        <a:off x="170180" y="3079750"/>
                        <a:ext cx="5156835" cy="3583940"/>
                      </a:xfrm>
                      <a:prstGeom prst="rect">
                        <a:avLst/>
                      </a:prstGeom>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60400" y="99060"/>
            <a:ext cx="10506710" cy="810260"/>
          </a:xfrm>
        </p:spPr>
        <p:txBody>
          <a:bodyPr vert="horz" lIns="91440" tIns="45720" rIns="91440" bIns="45720" rtlCol="0" anchor="b">
            <a:normAutofit/>
          </a:bodyPr>
          <a:lstStyle/>
          <a:p>
            <a:pPr marL="0" marR="0" lvl="0" indent="0" algn="just" defTabSz="914400" rtl="0" eaLnBrk="1" fontAlgn="auto" latinLnBrk="0" hangingPunct="1">
              <a:lnSpc>
                <a:spcPct val="90000"/>
              </a:lnSpc>
              <a:spcBef>
                <a:spcPct val="0"/>
              </a:spcBef>
              <a:spcAft>
                <a:spcPts val="0"/>
              </a:spcAft>
              <a:buClrTx/>
              <a:buSzTx/>
              <a:buFontTx/>
              <a:buNone/>
              <a:defRPr/>
            </a:pPr>
            <a:r>
              <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Beberapa </a:t>
            </a:r>
            <a:r>
              <a:rPr kumimoji="0" lang="en-US" altLang="id-ID"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jenis </a:t>
            </a:r>
            <a:r>
              <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implementasi multiseat.</a:t>
            </a:r>
            <a:endPar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endParaRPr>
          </a:p>
        </p:txBody>
      </p:sp>
      <p:sp>
        <p:nvSpPr>
          <p:cNvPr id="9" name="矩形 8"/>
          <p:cNvSpPr/>
          <p:nvPr/>
        </p:nvSpPr>
        <p:spPr>
          <a:xfrm>
            <a:off x="9074150" y="619061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Kabel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5344795" y="619125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KVM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0" name="矩形 8"/>
          <p:cNvSpPr/>
          <p:nvPr/>
        </p:nvSpPr>
        <p:spPr>
          <a:xfrm>
            <a:off x="987425" y="579247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Wireless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graphicFrame>
        <p:nvGraphicFramePr>
          <p:cNvPr id="16" name="Object 15"/>
          <p:cNvGraphicFramePr/>
          <p:nvPr/>
        </p:nvGraphicFramePr>
        <p:xfrm>
          <a:off x="4437380" y="1040130"/>
          <a:ext cx="3317240" cy="4667250"/>
        </p:xfrm>
        <a:graphic>
          <a:graphicData uri="http://schemas.openxmlformats.org/presentationml/2006/ole">
            <mc:AlternateContent xmlns:mc="http://schemas.openxmlformats.org/markup-compatibility/2006">
              <mc:Choice xmlns:v="urn:schemas-microsoft-com:vml" Requires="v">
                <p:oleObj spid="_x0000_s17" name="" r:id="rId1" imgW="11287125" imgH="10925175" progId="Paint.Picture">
                  <p:embed/>
                </p:oleObj>
              </mc:Choice>
              <mc:Fallback>
                <p:oleObj name="" r:id="rId1" imgW="11287125" imgH="10925175" progId="Paint.Picture">
                  <p:embed/>
                  <p:pic>
                    <p:nvPicPr>
                      <p:cNvPr id="0" name="Picture 16"/>
                      <p:cNvPicPr/>
                      <p:nvPr/>
                    </p:nvPicPr>
                    <p:blipFill>
                      <a:blip r:embed="rId2"/>
                      <a:stretch>
                        <a:fillRect/>
                      </a:stretch>
                    </p:blipFill>
                    <p:spPr>
                      <a:xfrm>
                        <a:off x="4437380" y="1040130"/>
                        <a:ext cx="3317240" cy="4667250"/>
                      </a:xfrm>
                      <a:prstGeom prst="rect">
                        <a:avLst/>
                      </a:prstGeom>
                      <a:ln w="28575" cmpd="sng">
                        <a:solidFill>
                          <a:schemeClr val="accent1">
                            <a:shade val="50000"/>
                          </a:schemeClr>
                        </a:solidFill>
                        <a:prstDash val="solid"/>
                      </a:ln>
                    </p:spPr>
                  </p:pic>
                </p:oleObj>
              </mc:Fallback>
            </mc:AlternateContent>
          </a:graphicData>
        </a:graphic>
      </p:graphicFrame>
      <p:pic>
        <p:nvPicPr>
          <p:cNvPr id="14" name="Picture 13" descr="usb extension"/>
          <p:cNvPicPr>
            <a:picLocks noChangeAspect="1"/>
          </p:cNvPicPr>
          <p:nvPr/>
        </p:nvPicPr>
        <p:blipFill>
          <a:blip r:embed="rId3"/>
          <a:stretch>
            <a:fillRect/>
          </a:stretch>
        </p:blipFill>
        <p:spPr>
          <a:xfrm>
            <a:off x="9230360" y="4403090"/>
            <a:ext cx="1714500" cy="1616710"/>
          </a:xfrm>
          <a:prstGeom prst="rect">
            <a:avLst/>
          </a:prstGeom>
          <a:ln w="28575" cmpd="sng">
            <a:solidFill>
              <a:schemeClr val="accent1">
                <a:shade val="50000"/>
              </a:schemeClr>
            </a:solidFill>
            <a:prstDash val="solid"/>
          </a:ln>
        </p:spPr>
      </p:pic>
      <p:pic>
        <p:nvPicPr>
          <p:cNvPr id="19" name="Picture 18"/>
          <p:cNvPicPr/>
          <p:nvPr/>
        </p:nvPicPr>
        <p:blipFill>
          <a:blip r:embed="rId4"/>
          <a:stretch>
            <a:fillRect/>
          </a:stretch>
        </p:blipFill>
        <p:spPr>
          <a:xfrm>
            <a:off x="294640" y="1718310"/>
            <a:ext cx="3563620" cy="3563620"/>
          </a:xfrm>
          <a:prstGeom prst="rect">
            <a:avLst/>
          </a:prstGeom>
        </p:spPr>
      </p:pic>
      <p:pic>
        <p:nvPicPr>
          <p:cNvPr id="2" name="Picture 1"/>
          <p:cNvPicPr/>
          <p:nvPr/>
        </p:nvPicPr>
        <p:blipFill>
          <a:blip r:embed="rId5"/>
          <a:stretch>
            <a:fillRect/>
          </a:stretch>
        </p:blipFill>
        <p:spPr>
          <a:xfrm>
            <a:off x="8425815" y="909320"/>
            <a:ext cx="3322955" cy="33229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Penerapan solusi multiseat wireless adalah metode implementasi yang paling menarik dikarenakan instalasinya yang mudah.</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Namun hardwarenya agak sulit ditemui dipasaran dan harganya relatif mahal.</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wireless</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9" name="Picture 8"/>
          <p:cNvPicPr/>
          <p:nvPr/>
        </p:nvPicPr>
        <p:blipFill>
          <a:blip r:embed="rId1"/>
          <a:stretch>
            <a:fillRect/>
          </a:stretch>
        </p:blipFill>
        <p:spPr>
          <a:xfrm>
            <a:off x="4158615" y="253365"/>
            <a:ext cx="4252595" cy="6379845"/>
          </a:xfrm>
          <a:prstGeom prst="rect">
            <a:avLst/>
          </a:prstGeom>
        </p:spPr>
      </p:pic>
      <p:pic>
        <p:nvPicPr>
          <p:cNvPr id="11" name="Picture 10"/>
          <p:cNvPicPr>
            <a:picLocks noChangeAspect="1"/>
          </p:cNvPicPr>
          <p:nvPr/>
        </p:nvPicPr>
        <p:blipFill>
          <a:blip r:embed="rId2"/>
          <a:stretch>
            <a:fillRect/>
          </a:stretch>
        </p:blipFill>
        <p:spPr>
          <a:xfrm>
            <a:off x="162560" y="673735"/>
            <a:ext cx="3785235" cy="5002530"/>
          </a:xfrm>
          <a:prstGeom prst="rect">
            <a:avLst/>
          </a:prstGeom>
        </p:spPr>
      </p:pic>
      <p:pic>
        <p:nvPicPr>
          <p:cNvPr id="12" name="Picture 11"/>
          <p:cNvPicPr/>
          <p:nvPr/>
        </p:nvPicPr>
        <p:blipFill>
          <a:blip r:embed="rId3"/>
          <a:stretch>
            <a:fillRect/>
          </a:stretch>
        </p:blipFill>
        <p:spPr>
          <a:xfrm>
            <a:off x="9372600" y="4516120"/>
            <a:ext cx="1964055" cy="1964055"/>
          </a:xfrm>
          <a:prstGeom prst="rect">
            <a:avLst/>
          </a:prstGeom>
          <a:ln w="28575" cmpd="sng">
            <a:solidFill>
              <a:schemeClr val="accent1">
                <a:shade val="50000"/>
              </a:schemeClr>
            </a:solidFill>
            <a:prstDash val="soli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9572625" y="1004570"/>
            <a:ext cx="2620010" cy="3642360"/>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9629775" y="1619250"/>
            <a:ext cx="2562860" cy="2326640"/>
          </a:xfrm>
          <a:prstGeom prst="rect">
            <a:avLst/>
          </a:prstGeom>
          <a:noFill/>
          <a:ln w="9525">
            <a:noFill/>
          </a:ln>
        </p:spPr>
        <p:txBody>
          <a:bodyPr anchor="t" anchorCtr="0">
            <a:noAutofit/>
          </a:bodyPr>
          <a:p>
            <a:r>
              <a:rPr lang="en-US" altLang="id-ID" sz="1800" dirty="0">
                <a:solidFill>
                  <a:schemeClr val="bg1"/>
                </a:solidFill>
                <a:latin typeface="Calibri" panose="020F0502020204030204" pitchFamily="34" charset="0"/>
                <a:ea typeface="Microsoft YaHei" panose="020B0503020204020204" charset="-122"/>
              </a:rPr>
              <a:t>S</a:t>
            </a:r>
            <a:r>
              <a:rPr lang="id-ID" altLang="zh-CN" sz="1800" dirty="0">
                <a:solidFill>
                  <a:schemeClr val="bg1"/>
                </a:solidFill>
                <a:latin typeface="Calibri" panose="020F0502020204030204" pitchFamily="34" charset="0"/>
                <a:ea typeface="Microsoft YaHei" panose="020B0503020204020204" charset="-122"/>
              </a:rPr>
              <a:t>olusi penerapan multiseat yang dalam perhitungan jangka panjang paling efisien dibandingkan dengan metode lainnya.</a:t>
            </a:r>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a:p>
            <a:r>
              <a:rPr lang="id-ID" altLang="zh-CN" sz="1800" dirty="0">
                <a:solidFill>
                  <a:schemeClr val="bg1"/>
                </a:solidFill>
                <a:latin typeface="Calibri" panose="020F0502020204030204" pitchFamily="34" charset="0"/>
                <a:ea typeface="Microsoft YaHei" panose="020B0503020204020204" charset="-122"/>
              </a:rPr>
              <a:t>Kemungkinan error lebih kecil daripada metode penerapan yang lain.</a:t>
            </a:r>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a:p>
            <a:endParaRPr lang="id-ID" altLang="zh-CN" sz="18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9796463" y="54737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9635490" y="1094105"/>
            <a:ext cx="2370455" cy="888365"/>
          </a:xfrm>
        </p:spPr>
        <p:txBody>
          <a:bodyPr vert="horz" lIns="91440" tIns="45720" rIns="91440" bIns="45720" rtlCol="0" anchor="ct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KVM </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8" name="Picture 7"/>
          <p:cNvPicPr>
            <a:picLocks noChangeAspect="1"/>
          </p:cNvPicPr>
          <p:nvPr/>
        </p:nvPicPr>
        <p:blipFill>
          <a:blip r:embed="rId1"/>
          <a:stretch>
            <a:fillRect/>
          </a:stretch>
        </p:blipFill>
        <p:spPr>
          <a:xfrm>
            <a:off x="5090160" y="5760085"/>
            <a:ext cx="4460875" cy="1052830"/>
          </a:xfrm>
          <a:prstGeom prst="rect">
            <a:avLst/>
          </a:prstGeom>
        </p:spPr>
      </p:pic>
      <p:pic>
        <p:nvPicPr>
          <p:cNvPr id="9" name="Picture 8"/>
          <p:cNvPicPr>
            <a:picLocks noChangeAspect="1"/>
          </p:cNvPicPr>
          <p:nvPr/>
        </p:nvPicPr>
        <p:blipFill>
          <a:blip r:embed="rId2"/>
          <a:stretch>
            <a:fillRect/>
          </a:stretch>
        </p:blipFill>
        <p:spPr>
          <a:xfrm>
            <a:off x="412750" y="3938905"/>
            <a:ext cx="4404360" cy="2813050"/>
          </a:xfrm>
          <a:prstGeom prst="rect">
            <a:avLst/>
          </a:prstGeom>
        </p:spPr>
      </p:pic>
      <p:pic>
        <p:nvPicPr>
          <p:cNvPr id="11" name="Picture 10"/>
          <p:cNvPicPr>
            <a:picLocks noChangeAspect="1"/>
          </p:cNvPicPr>
          <p:nvPr/>
        </p:nvPicPr>
        <p:blipFill>
          <a:blip r:embed="rId3"/>
          <a:stretch>
            <a:fillRect/>
          </a:stretch>
        </p:blipFill>
        <p:spPr>
          <a:xfrm>
            <a:off x="5090160" y="262890"/>
            <a:ext cx="4460240" cy="5354320"/>
          </a:xfrm>
          <a:prstGeom prst="rect">
            <a:avLst/>
          </a:prstGeom>
        </p:spPr>
      </p:pic>
      <p:pic>
        <p:nvPicPr>
          <p:cNvPr id="12" name="Picture 11"/>
          <p:cNvPicPr>
            <a:picLocks noChangeAspect="1"/>
          </p:cNvPicPr>
          <p:nvPr/>
        </p:nvPicPr>
        <p:blipFill>
          <a:blip r:embed="rId4"/>
          <a:stretch>
            <a:fillRect/>
          </a:stretch>
        </p:blipFill>
        <p:spPr>
          <a:xfrm>
            <a:off x="29210" y="708025"/>
            <a:ext cx="5343525" cy="31051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Diluar kebutuhan perangkat PC, berikut adalah kebutuhan aksesoris pada umumnya. </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1. Display Adapter : merubah jenis output display pada VGA card.</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2. Usb Extension : Kabel perpanjangan USB.</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3. Kabel HDMI / Kabel yang terhubung ke monitor.</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Kabel</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5" name="Picture 4"/>
          <p:cNvPicPr/>
          <p:nvPr/>
        </p:nvPicPr>
        <p:blipFill>
          <a:blip r:embed="rId1"/>
          <a:stretch>
            <a:fillRect/>
          </a:stretch>
        </p:blipFill>
        <p:spPr>
          <a:xfrm>
            <a:off x="135890" y="133985"/>
            <a:ext cx="3582670" cy="1887220"/>
          </a:xfrm>
          <a:prstGeom prst="rect">
            <a:avLst/>
          </a:prstGeom>
          <a:ln w="28575" cmpd="sng">
            <a:solidFill>
              <a:schemeClr val="accent1">
                <a:shade val="50000"/>
              </a:schemeClr>
            </a:solidFill>
            <a:prstDash val="solid"/>
          </a:ln>
        </p:spPr>
      </p:pic>
      <p:sp>
        <p:nvSpPr>
          <p:cNvPr id="10" name="矩形 8"/>
          <p:cNvSpPr/>
          <p:nvPr/>
        </p:nvSpPr>
        <p:spPr>
          <a:xfrm>
            <a:off x="1152525" y="202120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Display Adapter</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965835" y="623062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USB Extension</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1" name="矩形 8"/>
          <p:cNvSpPr/>
          <p:nvPr/>
        </p:nvSpPr>
        <p:spPr>
          <a:xfrm>
            <a:off x="5226685" y="5560060"/>
            <a:ext cx="2177415" cy="70675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Kabel HDMI</a:t>
            </a:r>
            <a:r>
              <a:rPr kumimoji="0" lang="en-US" alt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 / Display Port</a:t>
            </a:r>
            <a:endParaRPr kumimoji="0" lang="en-US" alt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pic>
        <p:nvPicPr>
          <p:cNvPr id="2" name="Picture 1"/>
          <p:cNvPicPr/>
          <p:nvPr/>
        </p:nvPicPr>
        <p:blipFill>
          <a:blip r:embed="rId2"/>
          <a:stretch>
            <a:fillRect/>
          </a:stretch>
        </p:blipFill>
        <p:spPr>
          <a:xfrm>
            <a:off x="3781425" y="375920"/>
            <a:ext cx="4796790" cy="5181600"/>
          </a:xfrm>
          <a:prstGeom prst="rect">
            <a:avLst/>
          </a:prstGeom>
        </p:spPr>
      </p:pic>
      <p:pic>
        <p:nvPicPr>
          <p:cNvPr id="3" name="Picture 2"/>
          <p:cNvPicPr/>
          <p:nvPr/>
        </p:nvPicPr>
        <p:blipFill>
          <a:blip r:embed="rId3"/>
          <a:stretch>
            <a:fillRect/>
          </a:stretch>
        </p:blipFill>
        <p:spPr>
          <a:xfrm>
            <a:off x="315595" y="2528570"/>
            <a:ext cx="3241040" cy="359346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109220"/>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id-ID" sz="3000" b="0" i="0" u="none" strike="noStrike" kern="1200" cap="all" spc="0" normalizeH="0" baseline="0" noProof="0" dirty="0">
                <a:ln>
                  <a:noFill/>
                </a:ln>
                <a:solidFill>
                  <a:schemeClr val="bg1"/>
                </a:solidFill>
                <a:effectLst/>
                <a:uLnTx/>
                <a:uFillTx/>
                <a:latin typeface="+mj-lt"/>
                <a:ea typeface="+mj-ea"/>
                <a:cs typeface="+mj-cs"/>
              </a:rPr>
              <a:t>IMPLEMEntasi cluster 100+</a:t>
            </a:r>
            <a:r>
              <a:rPr kumimoji="0" lang="id-ID" altLang="en-US" sz="3000" b="0" i="0" u="none" strike="noStrike" kern="1200" cap="all" spc="0" normalizeH="0" baseline="0" noProof="0" dirty="0">
                <a:ln>
                  <a:noFill/>
                </a:ln>
                <a:solidFill>
                  <a:schemeClr val="bg1"/>
                </a:solidFill>
                <a:effectLst/>
                <a:uLnTx/>
                <a:uFillTx/>
                <a:latin typeface="+mj-lt"/>
                <a:ea typeface="+mj-ea"/>
                <a:cs typeface="+mj-cs"/>
              </a:rPr>
              <a:t> user</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840105" y="5333365"/>
            <a:ext cx="1101852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3853815" y="5447030"/>
            <a:ext cx="79286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Memanfaatkan / terinspirasi dengan mining rig, casing ini dapat dibuat sendiri dengan rangka alumunium lalu di tutup dengan akrilik. Perangkat PC ini akan berisi 2 set perangkat PC dan vga card untuk bisa mengakomodir 32 user dalam satu “RIG”. Dimana ada tombol power yang memungkinkan kedua mainboard ini untuk dinyalakan dan dimatikan secara bersamaan. Pastinya setup sebanyak ini implementasi yang disarankan adalah memakai HDMI KVM extender.</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1282065" y="5502910"/>
            <a:ext cx="237617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PC multiseat</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pic>
        <p:nvPicPr>
          <p:cNvPr id="2" name="Picture 1"/>
          <p:cNvPicPr/>
          <p:nvPr/>
        </p:nvPicPr>
        <p:blipFill>
          <a:blip r:embed="rId1"/>
          <a:stretch>
            <a:fillRect/>
          </a:stretch>
        </p:blipFill>
        <p:spPr>
          <a:xfrm>
            <a:off x="110490" y="784860"/>
            <a:ext cx="4065905" cy="4413250"/>
          </a:xfrm>
          <a:prstGeom prst="rect">
            <a:avLst/>
          </a:prstGeom>
        </p:spPr>
      </p:pic>
      <p:pic>
        <p:nvPicPr>
          <p:cNvPr id="3" name="Picture 2"/>
          <p:cNvPicPr/>
          <p:nvPr/>
        </p:nvPicPr>
        <p:blipFill>
          <a:blip r:embed="rId2"/>
          <a:stretch>
            <a:fillRect/>
          </a:stretch>
        </p:blipFill>
        <p:spPr>
          <a:xfrm>
            <a:off x="4309745" y="784860"/>
            <a:ext cx="3389630" cy="4413885"/>
          </a:xfrm>
          <a:prstGeom prst="rect">
            <a:avLst/>
          </a:prstGeom>
        </p:spPr>
      </p:pic>
      <p:pic>
        <p:nvPicPr>
          <p:cNvPr id="9" name="Picture 8" descr="stand-1024x682"/>
          <p:cNvPicPr>
            <a:picLocks noChangeAspect="1"/>
          </p:cNvPicPr>
          <p:nvPr/>
        </p:nvPicPr>
        <p:blipFill>
          <a:blip r:embed="rId3"/>
          <a:stretch>
            <a:fillRect/>
          </a:stretch>
        </p:blipFill>
        <p:spPr>
          <a:xfrm>
            <a:off x="7832725" y="784860"/>
            <a:ext cx="4058920" cy="44138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109220"/>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nirkabel</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pic>
        <p:nvPicPr>
          <p:cNvPr id="10" name="Picture 9"/>
          <p:cNvPicPr/>
          <p:nvPr/>
        </p:nvPicPr>
        <p:blipFill>
          <a:blip r:embed="rId1"/>
          <a:stretch>
            <a:fillRect/>
          </a:stretch>
        </p:blipFill>
        <p:spPr>
          <a:xfrm>
            <a:off x="217805" y="1504950"/>
            <a:ext cx="2898775" cy="2898775"/>
          </a:xfrm>
          <a:prstGeom prst="rect">
            <a:avLst/>
          </a:prstGeom>
        </p:spPr>
      </p:pic>
      <p:sp>
        <p:nvSpPr>
          <p:cNvPr id="13" name="Plus 12"/>
          <p:cNvSpPr/>
          <p:nvPr/>
        </p:nvSpPr>
        <p:spPr>
          <a:xfrm>
            <a:off x="3275965" y="2802890"/>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8710930" y="1700530"/>
          <a:ext cx="3307715" cy="2850515"/>
        </p:xfrm>
        <a:graphic>
          <a:graphicData uri="http://schemas.openxmlformats.org/presentationml/2006/ole">
            <mc:AlternateContent xmlns:mc="http://schemas.openxmlformats.org/markup-compatibility/2006">
              <mc:Choice xmlns:v="urn:schemas-microsoft-com:vml" Requires="v">
                <p:oleObj spid="_x0000_s15" name="" r:id="rId2" imgW="3305175" imgH="2847975" progId="Paint.Picture">
                  <p:embed/>
                </p:oleObj>
              </mc:Choice>
              <mc:Fallback>
                <p:oleObj name="" r:id="rId2" imgW="3305175" imgH="2847975" progId="Paint.Picture">
                  <p:embed/>
                  <p:pic>
                    <p:nvPicPr>
                      <p:cNvPr id="0" name="Picture 14"/>
                      <p:cNvPicPr/>
                      <p:nvPr/>
                    </p:nvPicPr>
                    <p:blipFill>
                      <a:blip r:embed="rId3"/>
                      <a:stretch>
                        <a:fillRect/>
                      </a:stretch>
                    </p:blipFill>
                    <p:spPr>
                      <a:xfrm>
                        <a:off x="8710930" y="1700530"/>
                        <a:ext cx="3307715" cy="2850515"/>
                      </a:xfrm>
                      <a:prstGeom prst="rect">
                        <a:avLst/>
                      </a:prstGeom>
                    </p:spPr>
                  </p:pic>
                </p:oleObj>
              </mc:Fallback>
            </mc:AlternateContent>
          </a:graphicData>
        </a:graphic>
      </p:graphicFrame>
      <p:pic>
        <p:nvPicPr>
          <p:cNvPr id="16" name="Picture 15"/>
          <p:cNvPicPr/>
          <p:nvPr/>
        </p:nvPicPr>
        <p:blipFill>
          <a:blip r:embed="rId4"/>
          <a:stretch>
            <a:fillRect/>
          </a:stretch>
        </p:blipFill>
        <p:spPr>
          <a:xfrm>
            <a:off x="4914265" y="2689225"/>
            <a:ext cx="2003425" cy="2023745"/>
          </a:xfrm>
          <a:prstGeom prst="rect">
            <a:avLst/>
          </a:prstGeom>
        </p:spPr>
      </p:pic>
      <p:graphicFrame>
        <p:nvGraphicFramePr>
          <p:cNvPr id="17" name="Object 16"/>
          <p:cNvGraphicFramePr/>
          <p:nvPr/>
        </p:nvGraphicFramePr>
        <p:xfrm>
          <a:off x="4204335" y="951230"/>
          <a:ext cx="3441065" cy="1616075"/>
        </p:xfrm>
        <a:graphic>
          <a:graphicData uri="http://schemas.openxmlformats.org/presentationml/2006/ole">
            <mc:AlternateContent xmlns:mc="http://schemas.openxmlformats.org/markup-compatibility/2006">
              <mc:Choice xmlns:v="urn:schemas-microsoft-com:vml" Requires="v">
                <p:oleObj spid="_x0000_s18" name="" r:id="rId5" imgW="7505700" imgH="3524250" progId="Paint.Picture">
                  <p:embed/>
                </p:oleObj>
              </mc:Choice>
              <mc:Fallback>
                <p:oleObj name="" r:id="rId5" imgW="7505700" imgH="3524250" progId="Paint.Picture">
                  <p:embed/>
                  <p:pic>
                    <p:nvPicPr>
                      <p:cNvPr id="0" name="Picture 17"/>
                      <p:cNvPicPr/>
                      <p:nvPr/>
                    </p:nvPicPr>
                    <p:blipFill>
                      <a:blip r:embed="rId6"/>
                      <a:stretch>
                        <a:fillRect/>
                      </a:stretch>
                    </p:blipFill>
                    <p:spPr>
                      <a:xfrm>
                        <a:off x="4204335" y="951230"/>
                        <a:ext cx="3441065" cy="1616075"/>
                      </a:xfrm>
                      <a:prstGeom prst="rect">
                        <a:avLst/>
                      </a:prstGeom>
                    </p:spPr>
                  </p:pic>
                </p:oleObj>
              </mc:Fallback>
            </mc:AlternateContent>
          </a:graphicData>
        </a:graphic>
      </p:graphicFrame>
      <p:sp>
        <p:nvSpPr>
          <p:cNvPr id="19" name="Equal 18"/>
          <p:cNvSpPr/>
          <p:nvPr/>
        </p:nvSpPr>
        <p:spPr>
          <a:xfrm>
            <a:off x="7901940" y="280289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2" name="Text Box 1"/>
          <p:cNvSpPr txBox="1"/>
          <p:nvPr/>
        </p:nvSpPr>
        <p:spPr>
          <a:xfrm>
            <a:off x="180340" y="4452620"/>
            <a:ext cx="4064000" cy="368300"/>
          </a:xfrm>
          <a:prstGeom prst="rect">
            <a:avLst/>
          </a:prstGeom>
          <a:noFill/>
        </p:spPr>
        <p:txBody>
          <a:bodyPr wrap="square" rtlCol="0">
            <a:spAutoFit/>
          </a:bodyPr>
          <a:p>
            <a:r>
              <a:rPr lang="en-US">
                <a:solidFill>
                  <a:schemeClr val="bg1"/>
                </a:solidFill>
              </a:rPr>
              <a:t>Merek tipe bebas pasaran 1 jt an</a:t>
            </a:r>
            <a:endParaRPr lang="en-US">
              <a:solidFill>
                <a:schemeClr val="bg1"/>
              </a:solidFill>
            </a:endParaRPr>
          </a:p>
        </p:txBody>
      </p:sp>
      <p:sp>
        <p:nvSpPr>
          <p:cNvPr id="3" name="Text Box 2"/>
          <p:cNvSpPr txBox="1"/>
          <p:nvPr/>
        </p:nvSpPr>
        <p:spPr>
          <a:xfrm>
            <a:off x="4266565" y="4780280"/>
            <a:ext cx="4035425" cy="368300"/>
          </a:xfrm>
          <a:prstGeom prst="rect">
            <a:avLst/>
          </a:prstGeom>
          <a:noFill/>
        </p:spPr>
        <p:txBody>
          <a:bodyPr wrap="square" rtlCol="0">
            <a:spAutoFit/>
          </a:bodyPr>
          <a:p>
            <a:r>
              <a:rPr lang="en-US">
                <a:solidFill>
                  <a:schemeClr val="bg1"/>
                </a:solidFill>
              </a:rPr>
              <a:t>Wireless HDMI sekitar 900rb 1 set</a:t>
            </a:r>
            <a:endParaRPr lang="en-US">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295275"/>
            <a:ext cx="10515600" cy="809625"/>
          </a:xfrm>
        </p:spPr>
        <p:txBody>
          <a:bodyPr vert="horz" lIns="91440" tIns="45720" rIns="91440" bIns="45720" rtlCol="0" anchor="ctr">
            <a:normAutofit fontScale="90000"/>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a:t>
            </a:r>
            <a:r>
              <a:rPr kumimoji="0" lang="en-US" altLang="id-ID" sz="4400" b="0" i="0" u="none" strike="noStrike" kern="1200" cap="all" spc="0" normalizeH="0" baseline="0" noProof="0" dirty="0">
                <a:ln>
                  <a:noFill/>
                </a:ln>
                <a:solidFill>
                  <a:schemeClr val="bg1"/>
                </a:solidFill>
                <a:effectLst/>
                <a:uLnTx/>
                <a:uFillTx/>
                <a:latin typeface="+mj-lt"/>
                <a:ea typeface="+mj-ea"/>
                <a:cs typeface="+mj-cs"/>
              </a:rPr>
              <a:t>semi </a:t>
            </a:r>
            <a:r>
              <a:rPr kumimoji="0" lang="id-ID" altLang="en-US" sz="4400" b="0" i="0" u="none" strike="noStrike" kern="1200" cap="all" spc="0" normalizeH="0" baseline="0" noProof="0" dirty="0">
                <a:ln>
                  <a:noFill/>
                </a:ln>
                <a:solidFill>
                  <a:schemeClr val="bg1"/>
                </a:solidFill>
                <a:effectLst/>
                <a:uLnTx/>
                <a:uFillTx/>
                <a:latin typeface="+mj-lt"/>
                <a:ea typeface="+mj-ea"/>
                <a:cs typeface="+mj-cs"/>
              </a:rPr>
              <a:t>cloud / vdi</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sp>
        <p:nvSpPr>
          <p:cNvPr id="13" name="Plus 12"/>
          <p:cNvSpPr/>
          <p:nvPr/>
        </p:nvSpPr>
        <p:spPr>
          <a:xfrm>
            <a:off x="3391535" y="2834005"/>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4177665" y="2145665"/>
          <a:ext cx="2183765" cy="1960880"/>
        </p:xfrm>
        <a:graphic>
          <a:graphicData uri="http://schemas.openxmlformats.org/presentationml/2006/ole">
            <mc:AlternateContent xmlns:mc="http://schemas.openxmlformats.org/markup-compatibility/2006">
              <mc:Choice xmlns:v="urn:schemas-microsoft-com:vml" Requires="v">
                <p:oleObj spid="_x0000_s15" name="" r:id="rId1" imgW="3305175" imgH="2847975" progId="Paint.Picture">
                  <p:embed/>
                </p:oleObj>
              </mc:Choice>
              <mc:Fallback>
                <p:oleObj name="" r:id="rId1" imgW="3305175" imgH="2847975" progId="Paint.Picture">
                  <p:embed/>
                  <p:pic>
                    <p:nvPicPr>
                      <p:cNvPr id="0" name="Picture 14"/>
                      <p:cNvPicPr/>
                      <p:nvPr/>
                    </p:nvPicPr>
                    <p:blipFill>
                      <a:blip r:embed="rId2"/>
                      <a:stretch>
                        <a:fillRect/>
                      </a:stretch>
                    </p:blipFill>
                    <p:spPr>
                      <a:xfrm>
                        <a:off x="4177665" y="2145665"/>
                        <a:ext cx="2183765" cy="1960880"/>
                      </a:xfrm>
                      <a:prstGeom prst="rect">
                        <a:avLst/>
                      </a:prstGeom>
                    </p:spPr>
                  </p:pic>
                </p:oleObj>
              </mc:Fallback>
            </mc:AlternateContent>
          </a:graphicData>
        </a:graphic>
      </p:graphicFrame>
      <p:sp>
        <p:nvSpPr>
          <p:cNvPr id="19" name="Equal 18"/>
          <p:cNvSpPr/>
          <p:nvPr/>
        </p:nvSpPr>
        <p:spPr>
          <a:xfrm>
            <a:off x="6523355" y="283845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graphicFrame>
        <p:nvGraphicFramePr>
          <p:cNvPr id="3" name="Object 2"/>
          <p:cNvGraphicFramePr/>
          <p:nvPr/>
        </p:nvGraphicFramePr>
        <p:xfrm>
          <a:off x="131445" y="2258695"/>
          <a:ext cx="3216910" cy="1734185"/>
        </p:xfrm>
        <a:graphic>
          <a:graphicData uri="http://schemas.openxmlformats.org/presentationml/2006/ole">
            <mc:AlternateContent xmlns:mc="http://schemas.openxmlformats.org/markup-compatibility/2006">
              <mc:Choice xmlns:v="urn:schemas-microsoft-com:vml" Requires="v">
                <p:oleObj spid="_x0000_s6" name="" r:id="rId3" imgW="5848350" imgH="3152775" progId="Paint.Picture">
                  <p:embed/>
                </p:oleObj>
              </mc:Choice>
              <mc:Fallback>
                <p:oleObj name="" r:id="rId3" imgW="5848350" imgH="3152775" progId="Paint.Picture">
                  <p:embed/>
                  <p:pic>
                    <p:nvPicPr>
                      <p:cNvPr id="0" name="Picture 5"/>
                      <p:cNvPicPr/>
                      <p:nvPr/>
                    </p:nvPicPr>
                    <p:blipFill>
                      <a:blip r:embed="rId4"/>
                      <a:stretch>
                        <a:fillRect/>
                      </a:stretch>
                    </p:blipFill>
                    <p:spPr>
                      <a:xfrm>
                        <a:off x="131445" y="2258695"/>
                        <a:ext cx="3216910" cy="1734185"/>
                      </a:xfrm>
                      <a:prstGeom prst="rect">
                        <a:avLst/>
                      </a:prstGeom>
                    </p:spPr>
                  </p:pic>
                </p:oleObj>
              </mc:Fallback>
            </mc:AlternateContent>
          </a:graphicData>
        </a:graphic>
      </p:graphicFrame>
      <p:pic>
        <p:nvPicPr>
          <p:cNvPr id="7" name="Picture 6"/>
          <p:cNvPicPr/>
          <p:nvPr/>
        </p:nvPicPr>
        <p:blipFill>
          <a:blip r:embed="rId5"/>
          <a:stretch>
            <a:fillRect/>
          </a:stretch>
        </p:blipFill>
        <p:spPr>
          <a:xfrm>
            <a:off x="7320915" y="1666875"/>
            <a:ext cx="4537710" cy="28346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6700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Problem dan Solusi</a:t>
            </a:r>
            <a:r>
              <a:rPr lang="en-US" sz="3500" b="1">
                <a:solidFill>
                  <a:schemeClr val="bg1"/>
                </a:solidFill>
              </a:rPr>
              <a:t> </a:t>
            </a:r>
            <a:endParaRPr lang="en-US" sz="3500" b="1">
              <a:solidFill>
                <a:schemeClr val="bg1"/>
              </a:solidFill>
            </a:endParaRPr>
          </a:p>
        </p:txBody>
      </p:sp>
      <p:sp>
        <p:nvSpPr>
          <p:cNvPr id="11" name="Title 2"/>
          <p:cNvSpPr>
            <a:spLocks noGrp="1"/>
          </p:cNvSpPr>
          <p:nvPr/>
        </p:nvSpPr>
        <p:spPr>
          <a:xfrm>
            <a:off x="321310" y="5064760"/>
            <a:ext cx="11439525"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900">
                <a:solidFill>
                  <a:schemeClr val="bg1"/>
                </a:solidFill>
              </a:rPr>
              <a:t>Di era komputerisasi ini keseharian kita tidak terlepas dari perangkat komputer.</a:t>
            </a:r>
            <a:endParaRPr lang="en-US" sz="1900">
              <a:solidFill>
                <a:schemeClr val="bg1"/>
              </a:solidFill>
            </a:endParaRPr>
          </a:p>
          <a:p>
            <a:pPr algn="l"/>
            <a:r>
              <a:rPr lang="en-US" sz="1900">
                <a:solidFill>
                  <a:schemeClr val="bg1"/>
                </a:solidFill>
              </a:rPr>
              <a:t>Namun tidak semua mampu membeli perangkat komputer yang memadai.</a:t>
            </a:r>
            <a:endParaRPr lang="en-US" sz="1900">
              <a:solidFill>
                <a:schemeClr val="bg1"/>
              </a:solidFill>
            </a:endParaRPr>
          </a:p>
          <a:p>
            <a:pPr algn="l"/>
            <a:r>
              <a:rPr lang="en-US" sz="1900">
                <a:solidFill>
                  <a:schemeClr val="bg1"/>
                </a:solidFill>
              </a:rPr>
              <a:t>Sistem Multiseat Aster bisa menjadi solusi untuk masalah ini, Software Aster memungkinkan satu komputer bisa digunakan bersamaan oleh 12 user, dengan biaya sangat ekonomis Rp </a:t>
            </a:r>
            <a:r>
              <a:rPr lang="id-ID" altLang="en-US" sz="1900">
                <a:solidFill>
                  <a:schemeClr val="bg1"/>
                </a:solidFill>
              </a:rPr>
              <a:t>50</a:t>
            </a:r>
            <a:r>
              <a:rPr lang="en-US" sz="1900">
                <a:solidFill>
                  <a:schemeClr val="bg1"/>
                </a:solidFill>
              </a:rPr>
              <a:t>0.000/user</a:t>
            </a:r>
            <a:endParaRPr lang="en-US" sz="1900">
              <a:solidFill>
                <a:schemeClr val="bg1"/>
              </a:solidFill>
            </a:endParaRPr>
          </a:p>
          <a:p>
            <a:pPr algn="l"/>
            <a:r>
              <a:rPr lang="en-US" sz="1900">
                <a:solidFill>
                  <a:schemeClr val="bg1"/>
                </a:solidFill>
              </a:rPr>
              <a:t>Berbeda dengan teknologi Virtual Machine, multiseat tidak memakan resource sama sekali.</a:t>
            </a:r>
            <a:endParaRPr lang="en-US" sz="1900">
              <a:solidFill>
                <a:schemeClr val="bg1"/>
              </a:solidFill>
            </a:endParaRPr>
          </a:p>
          <a:p>
            <a:pPr algn="l"/>
            <a:r>
              <a:rPr lang="en-US" sz="1900">
                <a:solidFill>
                  <a:schemeClr val="bg1"/>
                </a:solidFill>
                <a:sym typeface="+mn-ea"/>
              </a:rPr>
              <a:t>Tanpa perlu konfigurasi yang rumit atau perangkat yang mahal, cukup Install software saja.</a:t>
            </a:r>
            <a:endParaRPr lang="en-US" sz="19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graphicFrame>
        <p:nvGraphicFramePr>
          <p:cNvPr id="8" name="Content Placeholder 7"/>
          <p:cNvGraphicFramePr>
            <a:graphicFrameLocks noChangeAspect="1"/>
          </p:cNvGraphicFramePr>
          <p:nvPr>
            <p:ph idx="1"/>
          </p:nvPr>
        </p:nvGraphicFramePr>
        <p:xfrm>
          <a:off x="547370" y="844550"/>
          <a:ext cx="5685790" cy="3815715"/>
        </p:xfrm>
        <a:graphic>
          <a:graphicData uri="http://schemas.openxmlformats.org/presentationml/2006/ole">
            <mc:AlternateContent xmlns:mc="http://schemas.openxmlformats.org/markup-compatibility/2006">
              <mc:Choice xmlns:v="urn:schemas-microsoft-com:vml" Requires="v">
                <p:oleObj spid="_x0000_s9" name="" r:id="rId2" imgW="8772525" imgH="5886450" progId="Paint.Picture">
                  <p:embed/>
                </p:oleObj>
              </mc:Choice>
              <mc:Fallback>
                <p:oleObj name="" r:id="rId2" imgW="8772525" imgH="5886450" progId="Paint.Picture">
                  <p:embed/>
                  <p:pic>
                    <p:nvPicPr>
                      <p:cNvPr id="0" name="Picture 8"/>
                      <p:cNvPicPr/>
                      <p:nvPr/>
                    </p:nvPicPr>
                    <p:blipFill>
                      <a:blip r:embed="rId3"/>
                      <a:stretch>
                        <a:fillRect/>
                      </a:stretch>
                    </p:blipFill>
                    <p:spPr>
                      <a:xfrm>
                        <a:off x="547370" y="844550"/>
                        <a:ext cx="5685790" cy="3815715"/>
                      </a:xfrm>
                      <a:prstGeom prst="rect">
                        <a:avLst/>
                      </a:prstGeom>
                    </p:spPr>
                  </p:pic>
                </p:oleObj>
              </mc:Fallback>
            </mc:AlternateContent>
          </a:graphicData>
        </a:graphic>
      </p:graphicFrame>
      <p:graphicFrame>
        <p:nvGraphicFramePr>
          <p:cNvPr id="10" name="Object 9"/>
          <p:cNvGraphicFramePr/>
          <p:nvPr/>
        </p:nvGraphicFramePr>
        <p:xfrm>
          <a:off x="6617970" y="844550"/>
          <a:ext cx="4763135" cy="3815715"/>
        </p:xfrm>
        <a:graphic>
          <a:graphicData uri="http://schemas.openxmlformats.org/presentationml/2006/ole">
            <mc:AlternateContent xmlns:mc="http://schemas.openxmlformats.org/markup-compatibility/2006">
              <mc:Choice xmlns:v="urn:schemas-microsoft-com:vml" Requires="v">
                <p:oleObj spid="_x0000_s12" name="" r:id="rId4" imgW="7210425" imgH="5810250" progId="Paint.Picture">
                  <p:embed/>
                </p:oleObj>
              </mc:Choice>
              <mc:Fallback>
                <p:oleObj name="" r:id="rId4" imgW="7210425" imgH="5810250" progId="Paint.Picture">
                  <p:embed/>
                  <p:pic>
                    <p:nvPicPr>
                      <p:cNvPr id="0" name="Picture 11"/>
                      <p:cNvPicPr/>
                      <p:nvPr/>
                    </p:nvPicPr>
                    <p:blipFill>
                      <a:blip r:embed="rId5"/>
                      <a:stretch>
                        <a:fillRect/>
                      </a:stretch>
                    </p:blipFill>
                    <p:spPr>
                      <a:xfrm>
                        <a:off x="6617970" y="844550"/>
                        <a:ext cx="4763135" cy="3815715"/>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48615" y="169545"/>
            <a:ext cx="8693150" cy="51308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Aster ? Hemat Biaya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530225" y="659765"/>
            <a:ext cx="1106106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a:solidFill>
                  <a:schemeClr val="bg1"/>
                </a:solidFill>
              </a:rPr>
              <a:t>Salah satu alasan utama untuk menerapkan Sistem Aster Multiseat ditempat usaha anda adalah pastinya penghematan biaya dari perangkat komputer.</a:t>
            </a:r>
            <a:endParaRPr lang="en-US" sz="2300">
              <a:solidFill>
                <a:schemeClr val="bg1"/>
              </a:solidFill>
            </a:endParaRPr>
          </a:p>
          <a:p>
            <a:pPr algn="ctr"/>
            <a:r>
              <a:rPr lang="en-US" sz="2300">
                <a:solidFill>
                  <a:schemeClr val="bg1"/>
                </a:solidFill>
              </a:rPr>
              <a:t>Satu komputer dapat dicabangkan sampai maksimal 16 user hanya dengan satu perangkat komputer.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3" name="Picture 22" descr="computer-desktop"/>
          <p:cNvPicPr>
            <a:picLocks noChangeAspect="1"/>
          </p:cNvPicPr>
          <p:nvPr/>
        </p:nvPicPr>
        <p:blipFill>
          <a:blip r:embed="rId1"/>
          <a:stretch>
            <a:fillRect/>
          </a:stretch>
        </p:blipFill>
        <p:spPr>
          <a:xfrm>
            <a:off x="1957705" y="2121535"/>
            <a:ext cx="2089150" cy="2089150"/>
          </a:xfrm>
          <a:prstGeom prst="rect">
            <a:avLst/>
          </a:prstGeom>
          <a:effectLst>
            <a:glow rad="190500">
              <a:schemeClr val="bg1">
                <a:alpha val="100000"/>
              </a:schemeClr>
            </a:glow>
          </a:effectLst>
        </p:spPr>
      </p:pic>
      <p:pic>
        <p:nvPicPr>
          <p:cNvPr id="24" name="Picture 23" descr="computer-desktop"/>
          <p:cNvPicPr>
            <a:picLocks noChangeAspect="1"/>
          </p:cNvPicPr>
          <p:nvPr/>
        </p:nvPicPr>
        <p:blipFill>
          <a:blip r:embed="rId1"/>
          <a:srcRect l="62357" t="3125" r="-26432" b="-29310"/>
          <a:stretch>
            <a:fillRect/>
          </a:stretch>
        </p:blipFill>
        <p:spPr>
          <a:xfrm>
            <a:off x="4710430" y="2813050"/>
            <a:ext cx="848360" cy="1673225"/>
          </a:xfrm>
          <a:prstGeom prst="rect">
            <a:avLst/>
          </a:prstGeom>
          <a:effectLst>
            <a:glow rad="127000">
              <a:srgbClr val="7F7F7F"/>
            </a:glow>
          </a:effectLst>
        </p:spPr>
      </p:pic>
      <p:pic>
        <p:nvPicPr>
          <p:cNvPr id="29" name="Content Placeholder 28" descr="computer-desktop"/>
          <p:cNvPicPr>
            <a:picLocks noChangeAspect="1"/>
          </p:cNvPicPr>
          <p:nvPr>
            <p:ph idx="1"/>
          </p:nvPr>
        </p:nvPicPr>
        <p:blipFill>
          <a:blip r:embed="rId1"/>
          <a:srcRect l="62357" t="3125" r="-26432" b="-29310"/>
          <a:stretch>
            <a:fillRect/>
          </a:stretch>
        </p:blipFill>
        <p:spPr>
          <a:xfrm>
            <a:off x="5314950" y="2776220"/>
            <a:ext cx="861695" cy="1704975"/>
          </a:xfrm>
          <a:prstGeom prst="rect">
            <a:avLst/>
          </a:prstGeom>
          <a:effectLst>
            <a:glow rad="127000">
              <a:srgbClr val="7F7F7F"/>
            </a:glow>
          </a:effectLst>
        </p:spPr>
      </p:pic>
      <p:pic>
        <p:nvPicPr>
          <p:cNvPr id="30" name="Picture 29" descr="computer-desktop"/>
          <p:cNvPicPr>
            <a:picLocks noChangeAspect="1"/>
          </p:cNvPicPr>
          <p:nvPr/>
        </p:nvPicPr>
        <p:blipFill>
          <a:blip r:embed="rId1"/>
          <a:srcRect l="62357" t="3125" r="-26432" b="-29310"/>
          <a:stretch>
            <a:fillRect/>
          </a:stretch>
        </p:blipFill>
        <p:spPr>
          <a:xfrm>
            <a:off x="5932805" y="2795270"/>
            <a:ext cx="848360" cy="1673225"/>
          </a:xfrm>
          <a:prstGeom prst="rect">
            <a:avLst/>
          </a:prstGeom>
          <a:effectLst>
            <a:glow rad="127000">
              <a:srgbClr val="7F7F7F"/>
            </a:glow>
          </a:effectLst>
        </p:spPr>
      </p:pic>
      <p:pic>
        <p:nvPicPr>
          <p:cNvPr id="31" name="Content Placeholder 28" descr="computer-desktop"/>
          <p:cNvPicPr>
            <a:picLocks noChangeAspect="1"/>
          </p:cNvPicPr>
          <p:nvPr/>
        </p:nvPicPr>
        <p:blipFill>
          <a:blip r:embed="rId1"/>
          <a:srcRect l="62357" t="3125" r="-26432" b="-29310"/>
          <a:stretch>
            <a:fillRect/>
          </a:stretch>
        </p:blipFill>
        <p:spPr>
          <a:xfrm>
            <a:off x="6537325" y="2794635"/>
            <a:ext cx="861695" cy="1704975"/>
          </a:xfrm>
          <a:prstGeom prst="rect">
            <a:avLst/>
          </a:prstGeom>
          <a:noFill/>
          <a:ln w="9525">
            <a:noFill/>
          </a:ln>
          <a:effectLst>
            <a:glow rad="127000">
              <a:srgbClr val="7F7F7F"/>
            </a:glow>
          </a:effectLst>
        </p:spPr>
      </p:pic>
      <p:pic>
        <p:nvPicPr>
          <p:cNvPr id="32" name="Picture 31" descr="computer-desktop"/>
          <p:cNvPicPr>
            <a:picLocks noChangeAspect="1"/>
          </p:cNvPicPr>
          <p:nvPr/>
        </p:nvPicPr>
        <p:blipFill>
          <a:blip r:embed="rId1"/>
          <a:srcRect l="62357" t="3125" r="-26432" b="-29310"/>
          <a:stretch>
            <a:fillRect/>
          </a:stretch>
        </p:blipFill>
        <p:spPr>
          <a:xfrm>
            <a:off x="7773035" y="2818130"/>
            <a:ext cx="848360" cy="1673225"/>
          </a:xfrm>
          <a:prstGeom prst="rect">
            <a:avLst/>
          </a:prstGeom>
          <a:effectLst>
            <a:glow rad="127000">
              <a:srgbClr val="7F7F7F"/>
            </a:glow>
          </a:effectLst>
        </p:spPr>
      </p:pic>
      <p:pic>
        <p:nvPicPr>
          <p:cNvPr id="33" name="Content Placeholder 28" descr="computer-desktop"/>
          <p:cNvPicPr>
            <a:picLocks noChangeAspect="1"/>
          </p:cNvPicPr>
          <p:nvPr/>
        </p:nvPicPr>
        <p:blipFill>
          <a:blip r:embed="rId1"/>
          <a:srcRect l="62357" t="3125" r="-26432" b="-29310"/>
          <a:stretch>
            <a:fillRect/>
          </a:stretch>
        </p:blipFill>
        <p:spPr>
          <a:xfrm>
            <a:off x="8377555" y="2804795"/>
            <a:ext cx="861695" cy="1704975"/>
          </a:xfrm>
          <a:prstGeom prst="rect">
            <a:avLst/>
          </a:prstGeom>
          <a:noFill/>
          <a:ln w="9525">
            <a:noFill/>
          </a:ln>
          <a:effectLst>
            <a:glow rad="127000">
              <a:srgbClr val="7F7F7F"/>
            </a:glow>
          </a:effectLst>
        </p:spPr>
      </p:pic>
      <p:pic>
        <p:nvPicPr>
          <p:cNvPr id="34" name="Picture 33" descr="computer-desktop"/>
          <p:cNvPicPr>
            <a:picLocks noChangeAspect="1"/>
          </p:cNvPicPr>
          <p:nvPr/>
        </p:nvPicPr>
        <p:blipFill>
          <a:blip r:embed="rId1"/>
          <a:srcRect l="62357" t="3125" r="-26432" b="-29310"/>
          <a:stretch>
            <a:fillRect/>
          </a:stretch>
        </p:blipFill>
        <p:spPr>
          <a:xfrm>
            <a:off x="8995410" y="2809875"/>
            <a:ext cx="848360" cy="1673225"/>
          </a:xfrm>
          <a:prstGeom prst="rect">
            <a:avLst/>
          </a:prstGeom>
          <a:effectLst>
            <a:glow rad="127000">
              <a:srgbClr val="7F7F7F"/>
            </a:glow>
          </a:effectLst>
        </p:spPr>
      </p:pic>
      <p:pic>
        <p:nvPicPr>
          <p:cNvPr id="35" name="Content Placeholder 28" descr="computer-desktop"/>
          <p:cNvPicPr>
            <a:picLocks noChangeAspect="1"/>
          </p:cNvPicPr>
          <p:nvPr/>
        </p:nvPicPr>
        <p:blipFill>
          <a:blip r:embed="rId1"/>
          <a:srcRect l="62357" t="3125" r="-26432" b="-29310"/>
          <a:stretch>
            <a:fillRect/>
          </a:stretch>
        </p:blipFill>
        <p:spPr>
          <a:xfrm>
            <a:off x="9599930" y="2796540"/>
            <a:ext cx="861695" cy="1704975"/>
          </a:xfrm>
          <a:prstGeom prst="rect">
            <a:avLst/>
          </a:prstGeom>
          <a:noFill/>
          <a:ln w="9525">
            <a:noFill/>
          </a:ln>
          <a:effectLst>
            <a:glow rad="127000">
              <a:srgbClr val="7F7F7F"/>
            </a:glow>
          </a:effectLst>
        </p:spPr>
      </p:pic>
      <p:pic>
        <p:nvPicPr>
          <p:cNvPr id="38" name="Content Placeholder 28" descr="computer-desktop"/>
          <p:cNvPicPr>
            <a:picLocks noChangeAspect="1"/>
          </p:cNvPicPr>
          <p:nvPr/>
        </p:nvPicPr>
        <p:blipFill>
          <a:blip r:embed="rId1"/>
          <a:srcRect l="62357" t="3125" r="-26432" b="-29310"/>
          <a:stretch>
            <a:fillRect/>
          </a:stretch>
        </p:blipFill>
        <p:spPr>
          <a:xfrm>
            <a:off x="7155180" y="2799715"/>
            <a:ext cx="861695" cy="1704975"/>
          </a:xfrm>
          <a:prstGeom prst="rect">
            <a:avLst/>
          </a:prstGeom>
          <a:noFill/>
          <a:ln w="9525">
            <a:noFill/>
          </a:ln>
          <a:effectLst>
            <a:glow rad="127000">
              <a:srgbClr val="7F7F7F"/>
            </a:glow>
          </a:effectLst>
        </p:spPr>
      </p:pic>
      <p:sp>
        <p:nvSpPr>
          <p:cNvPr id="39" name="Multiply 38"/>
          <p:cNvSpPr/>
          <p:nvPr/>
        </p:nvSpPr>
        <p:spPr>
          <a:xfrm>
            <a:off x="3900170" y="2447925"/>
            <a:ext cx="8450580" cy="1962150"/>
          </a:xfrm>
          <a:prstGeom prst="mathMultiply">
            <a:avLst/>
          </a:prstGeom>
          <a:solidFill>
            <a:srgbClr val="FF0000">
              <a:alpha val="36000"/>
            </a:srgb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40" name="Picture 39" descr="computer-desktop"/>
          <p:cNvPicPr>
            <a:picLocks noChangeAspect="1"/>
          </p:cNvPicPr>
          <p:nvPr/>
        </p:nvPicPr>
        <p:blipFill>
          <a:blip r:embed="rId1"/>
          <a:srcRect r="37070"/>
          <a:stretch>
            <a:fillRect/>
          </a:stretch>
        </p:blipFill>
        <p:spPr>
          <a:xfrm>
            <a:off x="531495" y="4169410"/>
            <a:ext cx="805815" cy="1282065"/>
          </a:xfrm>
          <a:prstGeom prst="rect">
            <a:avLst/>
          </a:prstGeom>
          <a:effectLst>
            <a:glow rad="165100">
              <a:schemeClr val="bg1">
                <a:alpha val="100000"/>
              </a:schemeClr>
            </a:glow>
          </a:effectLst>
        </p:spPr>
      </p:pic>
      <p:pic>
        <p:nvPicPr>
          <p:cNvPr id="41" name="Picture 40" descr="computer-desktop"/>
          <p:cNvPicPr>
            <a:picLocks noChangeAspect="1"/>
          </p:cNvPicPr>
          <p:nvPr/>
        </p:nvPicPr>
        <p:blipFill>
          <a:blip r:embed="rId1"/>
          <a:srcRect r="37070"/>
          <a:stretch>
            <a:fillRect/>
          </a:stretch>
        </p:blipFill>
        <p:spPr>
          <a:xfrm>
            <a:off x="1678940" y="4189730"/>
            <a:ext cx="788035" cy="1254125"/>
          </a:xfrm>
          <a:prstGeom prst="rect">
            <a:avLst/>
          </a:prstGeom>
          <a:effectLst>
            <a:glow rad="165100">
              <a:schemeClr val="bg1">
                <a:alpha val="100000"/>
              </a:schemeClr>
            </a:glow>
          </a:effectLst>
        </p:spPr>
      </p:pic>
      <p:pic>
        <p:nvPicPr>
          <p:cNvPr id="42" name="Picture 41" descr="computer-desktop"/>
          <p:cNvPicPr>
            <a:picLocks noChangeAspect="1"/>
          </p:cNvPicPr>
          <p:nvPr/>
        </p:nvPicPr>
        <p:blipFill>
          <a:blip r:embed="rId1"/>
          <a:srcRect r="37070"/>
          <a:stretch>
            <a:fillRect/>
          </a:stretch>
        </p:blipFill>
        <p:spPr>
          <a:xfrm>
            <a:off x="2796540" y="4210685"/>
            <a:ext cx="774065" cy="1231900"/>
          </a:xfrm>
          <a:prstGeom prst="rect">
            <a:avLst/>
          </a:prstGeom>
          <a:effectLst>
            <a:glow rad="165100">
              <a:schemeClr val="bg1">
                <a:alpha val="100000"/>
              </a:schemeClr>
            </a:glow>
          </a:effectLst>
        </p:spPr>
      </p:pic>
      <p:pic>
        <p:nvPicPr>
          <p:cNvPr id="48" name="Picture 47" descr="computer-desktop"/>
          <p:cNvPicPr>
            <a:picLocks noChangeAspect="1"/>
          </p:cNvPicPr>
          <p:nvPr/>
        </p:nvPicPr>
        <p:blipFill>
          <a:blip r:embed="rId1"/>
          <a:srcRect r="37070"/>
          <a:stretch>
            <a:fillRect/>
          </a:stretch>
        </p:blipFill>
        <p:spPr>
          <a:xfrm>
            <a:off x="3896995" y="4192270"/>
            <a:ext cx="794385" cy="1264285"/>
          </a:xfrm>
          <a:prstGeom prst="rect">
            <a:avLst/>
          </a:prstGeom>
          <a:effectLst>
            <a:glow rad="165100">
              <a:schemeClr val="bg1">
                <a:alpha val="100000"/>
              </a:schemeClr>
            </a:glow>
          </a:effectLst>
        </p:spPr>
      </p:pic>
      <p:pic>
        <p:nvPicPr>
          <p:cNvPr id="49" name="Picture 48" descr="computer-desktop"/>
          <p:cNvPicPr>
            <a:picLocks noChangeAspect="1"/>
          </p:cNvPicPr>
          <p:nvPr/>
        </p:nvPicPr>
        <p:blipFill>
          <a:blip r:embed="rId1"/>
          <a:srcRect r="37070"/>
          <a:stretch>
            <a:fillRect/>
          </a:stretch>
        </p:blipFill>
        <p:spPr>
          <a:xfrm>
            <a:off x="5022850" y="4199890"/>
            <a:ext cx="788035" cy="1254125"/>
          </a:xfrm>
          <a:prstGeom prst="rect">
            <a:avLst/>
          </a:prstGeom>
          <a:effectLst>
            <a:glow rad="165100">
              <a:schemeClr val="bg1">
                <a:alpha val="100000"/>
              </a:schemeClr>
            </a:glow>
          </a:effectLst>
        </p:spPr>
      </p:pic>
      <p:pic>
        <p:nvPicPr>
          <p:cNvPr id="50" name="Picture 49" descr="computer-desktop"/>
          <p:cNvPicPr>
            <a:picLocks noChangeAspect="1"/>
          </p:cNvPicPr>
          <p:nvPr/>
        </p:nvPicPr>
        <p:blipFill>
          <a:blip r:embed="rId1"/>
          <a:srcRect r="37070"/>
          <a:stretch>
            <a:fillRect/>
          </a:stretch>
        </p:blipFill>
        <p:spPr>
          <a:xfrm>
            <a:off x="6140450" y="4214495"/>
            <a:ext cx="774065" cy="1231900"/>
          </a:xfrm>
          <a:prstGeom prst="rect">
            <a:avLst/>
          </a:prstGeom>
          <a:effectLst>
            <a:glow rad="165100">
              <a:schemeClr val="bg1">
                <a:alpha val="100000"/>
              </a:schemeClr>
            </a:glow>
          </a:effectLst>
        </p:spPr>
      </p:pic>
      <p:pic>
        <p:nvPicPr>
          <p:cNvPr id="51" name="Picture 50" descr="computer-desktop"/>
          <p:cNvPicPr>
            <a:picLocks noChangeAspect="1"/>
          </p:cNvPicPr>
          <p:nvPr/>
        </p:nvPicPr>
        <p:blipFill>
          <a:blip r:embed="rId1"/>
          <a:srcRect r="37070"/>
          <a:stretch>
            <a:fillRect/>
          </a:stretch>
        </p:blipFill>
        <p:spPr>
          <a:xfrm>
            <a:off x="5196840" y="5096510"/>
            <a:ext cx="805815" cy="1282065"/>
          </a:xfrm>
          <a:prstGeom prst="rect">
            <a:avLst/>
          </a:prstGeom>
          <a:effectLst>
            <a:glow rad="165100">
              <a:schemeClr val="bg1">
                <a:alpha val="100000"/>
              </a:schemeClr>
            </a:glow>
          </a:effectLst>
        </p:spPr>
      </p:pic>
      <p:pic>
        <p:nvPicPr>
          <p:cNvPr id="52" name="Picture 51" descr="computer-desktop"/>
          <p:cNvPicPr>
            <a:picLocks noChangeAspect="1"/>
          </p:cNvPicPr>
          <p:nvPr/>
        </p:nvPicPr>
        <p:blipFill>
          <a:blip r:embed="rId1"/>
          <a:srcRect r="37070"/>
          <a:stretch>
            <a:fillRect/>
          </a:stretch>
        </p:blipFill>
        <p:spPr>
          <a:xfrm>
            <a:off x="6344285" y="5116830"/>
            <a:ext cx="788035" cy="1254125"/>
          </a:xfrm>
          <a:prstGeom prst="rect">
            <a:avLst/>
          </a:prstGeom>
          <a:effectLst>
            <a:glow rad="165100">
              <a:schemeClr val="bg1">
                <a:alpha val="100000"/>
              </a:schemeClr>
            </a:glow>
          </a:effectLst>
        </p:spPr>
      </p:pic>
      <p:pic>
        <p:nvPicPr>
          <p:cNvPr id="53" name="Picture 52" descr="computer-desktop"/>
          <p:cNvPicPr>
            <a:picLocks noChangeAspect="1"/>
          </p:cNvPicPr>
          <p:nvPr/>
        </p:nvPicPr>
        <p:blipFill>
          <a:blip r:embed="rId1"/>
          <a:srcRect r="37070"/>
          <a:stretch>
            <a:fillRect/>
          </a:stretch>
        </p:blipFill>
        <p:spPr>
          <a:xfrm>
            <a:off x="7461885" y="5137785"/>
            <a:ext cx="774065" cy="1231900"/>
          </a:xfrm>
          <a:prstGeom prst="rect">
            <a:avLst/>
          </a:prstGeom>
          <a:effectLst>
            <a:glow rad="165100">
              <a:schemeClr val="bg1">
                <a:alpha val="100000"/>
              </a:schemeClr>
            </a:glow>
          </a:effectLst>
        </p:spPr>
      </p:pic>
      <p:pic>
        <p:nvPicPr>
          <p:cNvPr id="54" name="Picture 53" descr="computer-desktop"/>
          <p:cNvPicPr>
            <a:picLocks noChangeAspect="1"/>
          </p:cNvPicPr>
          <p:nvPr/>
        </p:nvPicPr>
        <p:blipFill>
          <a:blip r:embed="rId1"/>
          <a:srcRect r="37070"/>
          <a:stretch>
            <a:fillRect/>
          </a:stretch>
        </p:blipFill>
        <p:spPr>
          <a:xfrm>
            <a:off x="8562340" y="5119370"/>
            <a:ext cx="794385" cy="1264285"/>
          </a:xfrm>
          <a:prstGeom prst="rect">
            <a:avLst/>
          </a:prstGeom>
          <a:effectLst>
            <a:glow rad="165100">
              <a:schemeClr val="bg1">
                <a:alpha val="100000"/>
              </a:schemeClr>
            </a:glow>
          </a:effectLst>
        </p:spPr>
      </p:pic>
      <p:pic>
        <p:nvPicPr>
          <p:cNvPr id="55" name="Picture 54" descr="computer-desktop"/>
          <p:cNvPicPr>
            <a:picLocks noChangeAspect="1"/>
          </p:cNvPicPr>
          <p:nvPr/>
        </p:nvPicPr>
        <p:blipFill>
          <a:blip r:embed="rId1"/>
          <a:srcRect r="37070"/>
          <a:stretch>
            <a:fillRect/>
          </a:stretch>
        </p:blipFill>
        <p:spPr>
          <a:xfrm>
            <a:off x="9688195" y="5126990"/>
            <a:ext cx="788035" cy="1254125"/>
          </a:xfrm>
          <a:prstGeom prst="rect">
            <a:avLst/>
          </a:prstGeom>
          <a:effectLst>
            <a:glow rad="165100">
              <a:schemeClr val="bg1">
                <a:alpha val="100000"/>
              </a:schemeClr>
            </a:glow>
          </a:effectLst>
        </p:spPr>
      </p:pic>
      <p:pic>
        <p:nvPicPr>
          <p:cNvPr id="56" name="Picture 55" descr="computer-desktop"/>
          <p:cNvPicPr>
            <a:picLocks noChangeAspect="1"/>
          </p:cNvPicPr>
          <p:nvPr/>
        </p:nvPicPr>
        <p:blipFill>
          <a:blip r:embed="rId1"/>
          <a:srcRect r="37070"/>
          <a:stretch>
            <a:fillRect/>
          </a:stretch>
        </p:blipFill>
        <p:spPr>
          <a:xfrm>
            <a:off x="10805795" y="5141595"/>
            <a:ext cx="774065" cy="1231900"/>
          </a:xfrm>
          <a:prstGeom prst="rect">
            <a:avLst/>
          </a:prstGeom>
          <a:effectLst>
            <a:glow rad="165100">
              <a:schemeClr val="bg1">
                <a:alpha val="100000"/>
              </a:schemeClr>
            </a:glow>
          </a:effectLst>
        </p:spPr>
      </p:pic>
      <p:pic>
        <p:nvPicPr>
          <p:cNvPr id="2" name="Content Placeholder 28" descr="computer-desktop"/>
          <p:cNvPicPr>
            <a:picLocks noChangeAspect="1"/>
          </p:cNvPicPr>
          <p:nvPr/>
        </p:nvPicPr>
        <p:blipFill>
          <a:blip r:embed="rId1"/>
          <a:srcRect l="62357" t="3125" r="-26432" b="-29310"/>
          <a:stretch>
            <a:fillRect/>
          </a:stretch>
        </p:blipFill>
        <p:spPr>
          <a:xfrm>
            <a:off x="10175875" y="2789555"/>
            <a:ext cx="861695" cy="1704975"/>
          </a:xfrm>
          <a:prstGeom prst="rect">
            <a:avLst/>
          </a:prstGeom>
          <a:noFill/>
          <a:ln w="9525">
            <a:noFill/>
          </a:ln>
          <a:effectLst>
            <a:glow rad="127000">
              <a:srgbClr val="7F7F7F"/>
            </a:glow>
          </a:effectLst>
        </p:spPr>
      </p:pic>
      <p:pic>
        <p:nvPicPr>
          <p:cNvPr id="8" name="Content Placeholder 28" descr="computer-desktop"/>
          <p:cNvPicPr>
            <a:picLocks noChangeAspect="1"/>
          </p:cNvPicPr>
          <p:nvPr/>
        </p:nvPicPr>
        <p:blipFill>
          <a:blip r:embed="rId1"/>
          <a:srcRect l="62357" t="3125" r="-26432" b="-29310"/>
          <a:stretch>
            <a:fillRect/>
          </a:stretch>
        </p:blipFill>
        <p:spPr>
          <a:xfrm>
            <a:off x="10702290" y="2763520"/>
            <a:ext cx="861695" cy="1704975"/>
          </a:xfrm>
          <a:prstGeom prst="rect">
            <a:avLst/>
          </a:prstGeom>
          <a:noFill/>
          <a:ln w="9525">
            <a:noFill/>
          </a:ln>
          <a:effectLst>
            <a:glow rad="127000">
              <a:srgbClr val="7F7F7F"/>
            </a:glo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memakai Multiseat?</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52197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1800">
                <a:solidFill>
                  <a:schemeClr val="bg1"/>
                </a:solidFill>
              </a:rPr>
              <a:t>Tabel dibawah ini mengambarkan perkembangan teknologi Mikroprosesor selama 49 tahun terakhir. Bila anda perhatikan perkembangan pesat terjadi pada awal tahun 2000an, lalu peningkatan performa agak melandai namun “Number of logical Cores” sejak sekitar tahun 2010an meningkat cukup tinggi. Ini mengartikan bahwa performa Mikroprosesor (Prosesor Komputer pada umumnya) mengalami kemajuan yang cukup tinggi sehingga memungkinkan prosesor memproses beban data yang lebih banyak.</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2" name="Content Placeholder 1"/>
          <p:cNvGraphicFramePr>
            <a:graphicFrameLocks noChangeAspect="1"/>
          </p:cNvGraphicFramePr>
          <p:nvPr>
            <p:ph idx="1"/>
          </p:nvPr>
        </p:nvGraphicFramePr>
        <p:xfrm>
          <a:off x="293370" y="2049145"/>
          <a:ext cx="6928485" cy="4366895"/>
        </p:xfrm>
        <a:graphic>
          <a:graphicData uri="http://schemas.openxmlformats.org/presentationml/2006/ole">
            <mc:AlternateContent xmlns:mc="http://schemas.openxmlformats.org/markup-compatibility/2006">
              <mc:Choice xmlns:v="urn:schemas-microsoft-com:vml" Requires="v">
                <p:oleObj spid="_x0000_s8" name="" r:id="rId1" imgW="8753475" imgH="5514975" progId="Paint.Picture">
                  <p:embed/>
                </p:oleObj>
              </mc:Choice>
              <mc:Fallback>
                <p:oleObj name="" r:id="rId1" imgW="8753475" imgH="5514975" progId="Paint.Picture">
                  <p:embed/>
                  <p:pic>
                    <p:nvPicPr>
                      <p:cNvPr id="0" name="Picture 7"/>
                      <p:cNvPicPr/>
                      <p:nvPr/>
                    </p:nvPicPr>
                    <p:blipFill>
                      <a:blip r:embed="rId2"/>
                      <a:stretch>
                        <a:fillRect/>
                      </a:stretch>
                    </p:blipFill>
                    <p:spPr>
                      <a:xfrm>
                        <a:off x="293370" y="2049145"/>
                        <a:ext cx="6928485" cy="4366895"/>
                      </a:xfrm>
                      <a:prstGeom prst="rect">
                        <a:avLst/>
                      </a:prstGeom>
                    </p:spPr>
                  </p:pic>
                </p:oleObj>
              </mc:Fallback>
            </mc:AlternateContent>
          </a:graphicData>
        </a:graphic>
      </p:graphicFrame>
      <p:sp>
        <p:nvSpPr>
          <p:cNvPr id="11" name="Title 2"/>
          <p:cNvSpPr>
            <a:spLocks noGrp="1"/>
          </p:cNvSpPr>
          <p:nvPr/>
        </p:nvSpPr>
        <p:spPr>
          <a:xfrm>
            <a:off x="7419975" y="1979295"/>
            <a:ext cx="4547235" cy="436626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Kesimpulannya : Prosesor (komputer) pada saat ini mampu menangani lebih banyak program pada saat yang bersamaan, sehingga memungkinkan banyak User (pemakai komputer) menggunakan komputer tersebut tanpa mengganggu kinerja atau performa dan pekerjaan user lainnya.</a:t>
            </a:r>
            <a:endParaRPr lang="en-US" sz="23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114300" y="161925"/>
            <a:ext cx="8974455" cy="49911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sym typeface="+mn-ea"/>
              </a:rPr>
              <a:t>Manfaat Menerapkan Aster</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Selain beberapa point diatas, salah satu alasan utama menerapkan sistem ini adalah rendahnya Total Cost of Ownership (TCO) untuk pengadaan perangkat komputer. Juga penghematan biaya-biaya dari biaya listrik, perawatan atau peremajaan, penyusutan dll.</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Object 8"/>
          <p:cNvGraphicFramePr/>
          <p:nvPr/>
        </p:nvGraphicFramePr>
        <p:xfrm>
          <a:off x="9333230" y="4631055"/>
          <a:ext cx="2152015" cy="1821180"/>
        </p:xfrm>
        <a:graphic>
          <a:graphicData uri="http://schemas.openxmlformats.org/presentationml/2006/ole">
            <mc:AlternateContent xmlns:mc="http://schemas.openxmlformats.org/markup-compatibility/2006">
              <mc:Choice xmlns:v="urn:schemas-microsoft-com:vml" Requires="v">
                <p:oleObj spid="_x0000_s11" name="" r:id="rId1" imgW="2952750" imgH="2219325" progId="Paint.Picture">
                  <p:embed/>
                </p:oleObj>
              </mc:Choice>
              <mc:Fallback>
                <p:oleObj name="" r:id="rId1" imgW="2952750" imgH="2219325" progId="Paint.Picture">
                  <p:embed/>
                  <p:pic>
                    <p:nvPicPr>
                      <p:cNvPr id="0" name="Picture 10"/>
                      <p:cNvPicPr/>
                      <p:nvPr/>
                    </p:nvPicPr>
                    <p:blipFill>
                      <a:blip r:embed="rId2"/>
                      <a:stretch>
                        <a:fillRect/>
                      </a:stretch>
                    </p:blipFill>
                    <p:spPr>
                      <a:xfrm>
                        <a:off x="9333230" y="4631055"/>
                        <a:ext cx="2152015" cy="1821180"/>
                      </a:xfrm>
                      <a:prstGeom prst="rect">
                        <a:avLst/>
                      </a:prstGeom>
                    </p:spPr>
                  </p:pic>
                </p:oleObj>
              </mc:Fallback>
            </mc:AlternateContent>
          </a:graphicData>
        </a:graphic>
      </p:graphicFrame>
      <p:graphicFrame>
        <p:nvGraphicFramePr>
          <p:cNvPr id="17" name="Object 16"/>
          <p:cNvGraphicFramePr/>
          <p:nvPr/>
        </p:nvGraphicFramePr>
        <p:xfrm>
          <a:off x="6568440" y="2161540"/>
          <a:ext cx="2351405" cy="2132965"/>
        </p:xfrm>
        <a:graphic>
          <a:graphicData uri="http://schemas.openxmlformats.org/presentationml/2006/ole">
            <mc:AlternateContent xmlns:mc="http://schemas.openxmlformats.org/markup-compatibility/2006">
              <mc:Choice xmlns:v="urn:schemas-microsoft-com:vml" Requires="v">
                <p:oleObj spid="_x0000_s18" name="" r:id="rId3" imgW="2305050" imgH="2219325" progId="Paint.Picture">
                  <p:embed/>
                </p:oleObj>
              </mc:Choice>
              <mc:Fallback>
                <p:oleObj name="" r:id="rId3" imgW="2305050" imgH="2219325" progId="Paint.Picture">
                  <p:embed/>
                  <p:pic>
                    <p:nvPicPr>
                      <p:cNvPr id="0" name="Picture 17"/>
                      <p:cNvPicPr/>
                      <p:nvPr/>
                    </p:nvPicPr>
                    <p:blipFill>
                      <a:blip r:embed="rId4"/>
                      <a:stretch>
                        <a:fillRect/>
                      </a:stretch>
                    </p:blipFill>
                    <p:spPr>
                      <a:xfrm>
                        <a:off x="6568440" y="2161540"/>
                        <a:ext cx="2351405" cy="2132965"/>
                      </a:xfrm>
                      <a:prstGeom prst="rect">
                        <a:avLst/>
                      </a:prstGeom>
                    </p:spPr>
                  </p:pic>
                </p:oleObj>
              </mc:Fallback>
            </mc:AlternateContent>
          </a:graphicData>
        </a:graphic>
      </p:graphicFrame>
      <p:pic>
        <p:nvPicPr>
          <p:cNvPr id="103" name="Picture 102"/>
          <p:cNvPicPr/>
          <p:nvPr/>
        </p:nvPicPr>
        <p:blipFill>
          <a:blip r:embed="rId5"/>
          <a:stretch>
            <a:fillRect/>
          </a:stretch>
        </p:blipFill>
        <p:spPr>
          <a:xfrm>
            <a:off x="9332913" y="2161223"/>
            <a:ext cx="2143125" cy="2143125"/>
          </a:xfrm>
          <a:prstGeom prst="rect">
            <a:avLst/>
          </a:prstGeom>
          <a:noFill/>
          <a:ln w="9525">
            <a:noFill/>
          </a:ln>
        </p:spPr>
      </p:pic>
      <p:pic>
        <p:nvPicPr>
          <p:cNvPr id="104" name="Picture 103"/>
          <p:cNvPicPr/>
          <p:nvPr/>
        </p:nvPicPr>
        <p:blipFill>
          <a:blip r:embed="rId6"/>
          <a:stretch>
            <a:fillRect/>
          </a:stretch>
        </p:blipFill>
        <p:spPr>
          <a:xfrm>
            <a:off x="6568440" y="4631055"/>
            <a:ext cx="2352040" cy="1861820"/>
          </a:xfrm>
          <a:prstGeom prst="rect">
            <a:avLst/>
          </a:prstGeom>
          <a:solidFill>
            <a:schemeClr val="bg1"/>
          </a:solidFill>
          <a:ln w="9525">
            <a:noFill/>
          </a:ln>
        </p:spPr>
      </p:pic>
      <p:pic>
        <p:nvPicPr>
          <p:cNvPr id="8" name="Content Placeholder 7"/>
          <p:cNvPicPr>
            <a:picLocks noChangeAspect="1"/>
          </p:cNvPicPr>
          <p:nvPr>
            <p:ph idx="1"/>
          </p:nvPr>
        </p:nvPicPr>
        <p:blipFill>
          <a:blip r:embed="rId7"/>
          <a:stretch>
            <a:fillRect/>
          </a:stretch>
        </p:blipFill>
        <p:spPr>
          <a:xfrm>
            <a:off x="383540" y="2392045"/>
            <a:ext cx="5669280" cy="391287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Ruangan lebih nyaman dan luas.</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Dengan berkurangnya perangkat PC yang diperlukan untuk masing-masing user komputer anda. Otomatis ruangan menjadi lebih leluasa karena hanya membutuhkan satu perangkat PC. Selain itu dengan adanya lebih sedikit PC panas ataupun kebisingan yang ditimbulkan dari perangkat-perangkat tersebut hampir tidak ada.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0" name="Picture 99"/>
          <p:cNvPicPr/>
          <p:nvPr/>
        </p:nvPicPr>
        <p:blipFill>
          <a:blip r:embed="rId1"/>
          <a:stretch>
            <a:fillRect/>
          </a:stretch>
        </p:blipFill>
        <p:spPr>
          <a:xfrm>
            <a:off x="464820" y="2672715"/>
            <a:ext cx="5574030" cy="3781425"/>
          </a:xfrm>
          <a:prstGeom prst="rect">
            <a:avLst/>
          </a:prstGeom>
          <a:noFill/>
          <a:ln w="9525">
            <a:noFill/>
          </a:ln>
        </p:spPr>
      </p:pic>
      <p:pic>
        <p:nvPicPr>
          <p:cNvPr id="10" name="Picture 9" descr="WhatsApp Image 2022-09-11 at 13.11.47"/>
          <p:cNvPicPr>
            <a:picLocks noChangeAspect="1"/>
          </p:cNvPicPr>
          <p:nvPr/>
        </p:nvPicPr>
        <p:blipFill>
          <a:blip r:embed="rId2"/>
          <a:stretch>
            <a:fillRect/>
          </a:stretch>
        </p:blipFill>
        <p:spPr>
          <a:xfrm>
            <a:off x="6409690" y="2697480"/>
            <a:ext cx="5392420" cy="3707765"/>
          </a:xfrm>
          <a:prstGeom prst="rect">
            <a:avLst/>
          </a:prstGeom>
        </p:spPr>
      </p:pic>
      <p:sp>
        <p:nvSpPr>
          <p:cNvPr id="15" name="Content Placeholder 14"/>
          <p:cNvSpPr/>
          <p:nvPr>
            <p:ph idx="1"/>
          </p:nvPr>
        </p:nvSpPr>
        <p:spPr>
          <a:xfrm>
            <a:off x="1931035" y="7711440"/>
            <a:ext cx="1602740" cy="399415"/>
          </a:xfrm>
        </p:spPr>
        <p:txBody>
          <a:bodyPr/>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Solusi Ramah Lingkungan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182245" y="4986020"/>
            <a:ext cx="1188529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000">
                <a:solidFill>
                  <a:schemeClr val="bg1"/>
                </a:solidFill>
              </a:rPr>
              <a:t>Pemanasan Global saat ini adalah problema utama yang dihadapi oleh semua umat manusia didunia ini.</a:t>
            </a:r>
            <a:endParaRPr lang="en-US" sz="2000">
              <a:solidFill>
                <a:schemeClr val="bg1"/>
              </a:solidFill>
            </a:endParaRPr>
          </a:p>
          <a:p>
            <a:r>
              <a:rPr lang="en-US" sz="2000">
                <a:solidFill>
                  <a:schemeClr val="bg1"/>
                </a:solidFill>
              </a:rPr>
              <a:t>Beberapa negara sudah sudah mengalami efek mengerikan dari perubahan iklim ini.</a:t>
            </a:r>
            <a:endParaRPr lang="en-US" sz="2000">
              <a:solidFill>
                <a:schemeClr val="bg1"/>
              </a:solidFill>
            </a:endParaRPr>
          </a:p>
          <a:p>
            <a:r>
              <a:rPr lang="en-US" sz="2000">
                <a:solidFill>
                  <a:schemeClr val="bg1"/>
                </a:solidFill>
              </a:rPr>
              <a:t>Namun bukan berarti kita berhenti berusaha, sebisa mungkin kita mengurangi jejak karbon yang kita gunakan sehari-hari. Salah satu langkah praktis yang dapat dilakukan adalah dengan menerapkan Solusi Multiseat Aster pada Organisasi / Tempat usaha / Tempat kerja anda sekarang juga.</a:t>
            </a:r>
            <a:endParaRPr lang="en-US" sz="2000">
              <a:solidFill>
                <a:schemeClr val="bg1"/>
              </a:solidFill>
            </a:endParaRPr>
          </a:p>
        </p:txBody>
      </p:sp>
      <p:sp>
        <p:nvSpPr>
          <p:cNvPr id="2" name="Content Placeholder 1"/>
          <p:cNvSpPr/>
          <p:nvPr>
            <p:ph idx="1"/>
          </p:nvPr>
        </p:nvSpPr>
        <p:spPr>
          <a:xfrm>
            <a:off x="2452370" y="2660650"/>
            <a:ext cx="7213600" cy="1278890"/>
          </a:xfrm>
        </p:spPr>
        <p:txBody>
          <a:bodyPr/>
          <a:p>
            <a:endParaRPr lang="en-US"/>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8" name="Picture 107"/>
          <p:cNvPicPr/>
          <p:nvPr/>
        </p:nvPicPr>
        <p:blipFill>
          <a:blip r:embed="rId1"/>
          <a:stretch>
            <a:fillRect/>
          </a:stretch>
        </p:blipFill>
        <p:spPr>
          <a:xfrm>
            <a:off x="2708910" y="852805"/>
            <a:ext cx="6578600" cy="372618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Sampah elektronik</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6923405" y="805180"/>
            <a:ext cx="5131435" cy="558355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Tahukah anda pada tahun 2018 diperkirakan ada 50 juta metrik ton sampah elektronik yang tidak terdaur ulang dan bisa berakhir ditempat pembuangan akhir atau mencemari lingkungan sekitar dengan kandungan logam berat yang berbahaya.</a:t>
            </a:r>
            <a:endParaRPr lang="en-US" sz="2000">
              <a:solidFill>
                <a:schemeClr val="bg1"/>
              </a:solidFill>
            </a:endParaRPr>
          </a:p>
          <a:p>
            <a:pPr algn="l"/>
            <a:endParaRPr lang="en-US" sz="2000">
              <a:solidFill>
                <a:schemeClr val="bg1"/>
              </a:solidFill>
            </a:endParaRPr>
          </a:p>
          <a:p>
            <a:pPr algn="l"/>
            <a:r>
              <a:rPr lang="en-US" sz="2000">
                <a:solidFill>
                  <a:schemeClr val="bg1"/>
                </a:solidFill>
              </a:rPr>
              <a:t>dan diperkirakan pada tahun 2050 angka ini akan ada meningkat ke 120 juta metrik ton sampah elektronik tiap tahunnya.</a:t>
            </a:r>
            <a:endParaRPr lang="en-US" sz="2000">
              <a:solidFill>
                <a:schemeClr val="bg1"/>
              </a:solidFill>
            </a:endParaRPr>
          </a:p>
          <a:p>
            <a:pPr algn="l"/>
            <a:endParaRPr lang="en-US" sz="2000">
              <a:solidFill>
                <a:schemeClr val="bg1"/>
              </a:solidFill>
            </a:endParaRPr>
          </a:p>
          <a:p>
            <a:pPr algn="l"/>
            <a:r>
              <a:rPr lang="en-US" sz="2000">
                <a:solidFill>
                  <a:schemeClr val="bg1"/>
                </a:solidFill>
              </a:rPr>
              <a:t>Apa yang ada dapat lakukan untuk membantu mengatasi masalah ini ?</a:t>
            </a:r>
            <a:endParaRPr lang="en-US" sz="2000">
              <a:solidFill>
                <a:schemeClr val="bg1"/>
              </a:solidFill>
            </a:endParaRPr>
          </a:p>
          <a:p>
            <a:pPr algn="l"/>
            <a:endParaRPr lang="en-US" sz="2000">
              <a:solidFill>
                <a:schemeClr val="bg1"/>
              </a:solidFill>
            </a:endParaRPr>
          </a:p>
          <a:p>
            <a:pPr algn="l"/>
            <a:r>
              <a:rPr lang="en-US" sz="2000">
                <a:solidFill>
                  <a:schemeClr val="bg1"/>
                </a:solidFill>
              </a:rPr>
              <a:t>Pastinya dengan memakai ulang (Reuse), Mendaur ulang, Mengurangi pemakaian dan memperbaiki alat elektronik anda.</a:t>
            </a:r>
            <a:endParaRPr lang="en-US" sz="2000">
              <a:solidFill>
                <a:schemeClr val="bg1"/>
              </a:solidFill>
            </a:endParaRPr>
          </a:p>
          <a:p>
            <a:pPr algn="l"/>
            <a:endParaRPr lang="en-US" sz="2000">
              <a:solidFill>
                <a:schemeClr val="bg1"/>
              </a:solidFill>
            </a:endParaRPr>
          </a:p>
          <a:p>
            <a:pPr algn="l"/>
            <a:r>
              <a:rPr lang="en-US" sz="2000">
                <a:solidFill>
                  <a:schemeClr val="bg1"/>
                </a:solidFill>
              </a:rPr>
              <a:t>Dengan menerapkan Aster anda sudah membantu mengurangi sampah elektronik.</a:t>
            </a:r>
            <a:endParaRPr lang="en-US" sz="2000">
              <a:solidFill>
                <a:schemeClr val="bg1"/>
              </a:solidFill>
            </a:endParaRPr>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9" name="Picture 108"/>
          <p:cNvPicPr/>
          <p:nvPr/>
        </p:nvPicPr>
        <p:blipFill>
          <a:blip r:embed="rId2"/>
          <a:stretch>
            <a:fillRect/>
          </a:stretch>
        </p:blipFill>
        <p:spPr>
          <a:xfrm>
            <a:off x="6096000" y="3429000"/>
            <a:ext cx="0" cy="0"/>
          </a:xfrm>
          <a:prstGeom prst="rect">
            <a:avLst/>
          </a:prstGeom>
          <a:noFill/>
          <a:ln w="9525">
            <a:noFill/>
          </a:ln>
        </p:spPr>
      </p:pic>
      <p:pic>
        <p:nvPicPr>
          <p:cNvPr id="10" name="Content Placeholder 9" descr="42e6ee63240b0f44e2e2e962066f1630"/>
          <p:cNvPicPr>
            <a:picLocks noChangeAspect="1"/>
          </p:cNvPicPr>
          <p:nvPr>
            <p:ph idx="1"/>
          </p:nvPr>
        </p:nvPicPr>
        <p:blipFill>
          <a:blip r:embed="rId3"/>
          <a:srcRect b="60373"/>
          <a:stretch>
            <a:fillRect/>
          </a:stretch>
        </p:blipFill>
        <p:spPr>
          <a:xfrm>
            <a:off x="170180" y="836930"/>
            <a:ext cx="6641465" cy="3720465"/>
          </a:xfrm>
          <a:prstGeom prst="rect">
            <a:avLst/>
          </a:prstGeom>
        </p:spPr>
      </p:pic>
      <p:pic>
        <p:nvPicPr>
          <p:cNvPr id="11" name="Content Placeholder 9" descr="42e6ee63240b0f44e2e2e962066f1630"/>
          <p:cNvPicPr>
            <a:picLocks noChangeAspect="1"/>
          </p:cNvPicPr>
          <p:nvPr/>
        </p:nvPicPr>
        <p:blipFill>
          <a:blip r:embed="rId3"/>
          <a:srcRect t="38732" b="33128"/>
          <a:stretch>
            <a:fillRect/>
          </a:stretch>
        </p:blipFill>
        <p:spPr>
          <a:xfrm>
            <a:off x="168275" y="4494530"/>
            <a:ext cx="6643370" cy="2033270"/>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11" name="Title 2"/>
          <p:cNvSpPr>
            <a:spLocks noGrp="1"/>
          </p:cNvSpPr>
          <p:nvPr/>
        </p:nvSpPr>
        <p:spPr>
          <a:xfrm>
            <a:off x="215900" y="5246370"/>
            <a:ext cx="11709400" cy="119443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16" name="contoh">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997710" y="871220"/>
            <a:ext cx="7620000" cy="428625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di Sekolah / Pendidikan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48068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Disebuah lab komputer sekolah, penerapan solusi Multiseat Aster sangat bermanfaat dimana kebutuhkan jumlah perangkat komputer itu cukup besar.</a:t>
            </a:r>
            <a:endParaRPr lang="en-US" sz="2300">
              <a:solidFill>
                <a:schemeClr val="bg1"/>
              </a:solidFill>
            </a:endParaRPr>
          </a:p>
        </p:txBody>
      </p:sp>
      <p:pic>
        <p:nvPicPr>
          <p:cNvPr id="2" name="Picture 1" descr="1479d84a-c539-4f5c-8ca5-b5a0be6d4742"/>
          <p:cNvPicPr>
            <a:picLocks noChangeAspect="1"/>
          </p:cNvPicPr>
          <p:nvPr/>
        </p:nvPicPr>
        <p:blipFill>
          <a:blip r:embed="rId1"/>
          <a:stretch>
            <a:fillRect/>
          </a:stretch>
        </p:blipFill>
        <p:spPr>
          <a:xfrm>
            <a:off x="178435" y="905510"/>
            <a:ext cx="6096000" cy="4189095"/>
          </a:xfrm>
          <a:prstGeom prst="rect">
            <a:avLst/>
          </a:prstGeom>
        </p:spPr>
      </p:pic>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ea23f8ec-28e0-4d25-b13e-fc6f018203f7"/>
          <p:cNvPicPr>
            <a:picLocks noChangeAspect="1"/>
          </p:cNvPicPr>
          <p:nvPr/>
        </p:nvPicPr>
        <p:blipFill>
          <a:blip r:embed="rId2"/>
          <a:stretch>
            <a:fillRect/>
          </a:stretch>
        </p:blipFill>
        <p:spPr>
          <a:xfrm>
            <a:off x="6411595" y="886460"/>
            <a:ext cx="5636260" cy="42271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IMG_0063">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564005" y="1109345"/>
            <a:ext cx="8412480" cy="4638675"/>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Penerapan Lab Bahasa</a:t>
            </a:r>
            <a:endParaRPr lang="id-ID" altLang="en-US" sz="3500" b="1">
              <a:solidFill>
                <a:schemeClr val="bg1"/>
              </a:solidFill>
            </a:endParaRPr>
          </a:p>
        </p:txBody>
      </p:sp>
      <p:sp>
        <p:nvSpPr>
          <p:cNvPr id="11" name="Title 2"/>
          <p:cNvSpPr>
            <a:spLocks noGrp="1"/>
          </p:cNvSpPr>
          <p:nvPr/>
        </p:nvSpPr>
        <p:spPr>
          <a:xfrm>
            <a:off x="215900" y="5419090"/>
            <a:ext cx="11709400"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8" name="document_6210709407949393895">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454150" y="925195"/>
            <a:ext cx="9443085" cy="4229735"/>
          </a:xfrm>
          <a:prstGeom prst="rect">
            <a:avLst/>
          </a:prstGeom>
        </p:spPr>
      </p:pic>
    </p:spTree>
  </p:cSld>
  <p:clrMapOvr>
    <a:masterClrMapping/>
  </p:clrMapOvr>
  <p:timing>
    <p:tnLst>
      <p:par>
        <p:cTn id="1" dur="indefinite" restart="never" nodeType="tmRoot">
          <p:childTnLst>
            <p:video fullScrn="0">
              <p:cMediaNode mute="1">
                <p:cTn id="2" fill="hold" display="1">
                  <p:stCondLst>
                    <p:cond delay="indefinite"/>
                  </p:st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Foto Lab bahasa</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photo_6210709408405634857_y"/>
          <p:cNvPicPr>
            <a:picLocks noChangeAspect="1"/>
          </p:cNvPicPr>
          <p:nvPr/>
        </p:nvPicPr>
        <p:blipFill>
          <a:blip r:embed="rId2"/>
          <a:stretch>
            <a:fillRect/>
          </a:stretch>
        </p:blipFill>
        <p:spPr>
          <a:xfrm>
            <a:off x="5087620" y="1665605"/>
            <a:ext cx="6612890" cy="3719830"/>
          </a:xfrm>
          <a:prstGeom prst="rect">
            <a:avLst/>
          </a:prstGeom>
        </p:spPr>
      </p:pic>
      <p:pic>
        <p:nvPicPr>
          <p:cNvPr id="9" name="Picture 8" descr="photo_6210709408405634823_y"/>
          <p:cNvPicPr>
            <a:picLocks noChangeAspect="1"/>
          </p:cNvPicPr>
          <p:nvPr/>
        </p:nvPicPr>
        <p:blipFill>
          <a:blip r:embed="rId3"/>
          <a:stretch>
            <a:fillRect/>
          </a:stretch>
        </p:blipFill>
        <p:spPr>
          <a:xfrm>
            <a:off x="453390" y="775335"/>
            <a:ext cx="4274185" cy="569976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Perpustakaan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pic>
        <p:nvPicPr>
          <p:cNvPr id="8" name="Content Placeholder 7" descr="d262ada0-a03b-47b9-897d-5677aedb2d2e"/>
          <p:cNvPicPr>
            <a:picLocks noChangeAspect="1"/>
          </p:cNvPicPr>
          <p:nvPr>
            <p:ph idx="1"/>
          </p:nvPr>
        </p:nvPicPr>
        <p:blipFill>
          <a:blip r:embed="rId1"/>
          <a:stretch>
            <a:fillRect/>
          </a:stretch>
        </p:blipFill>
        <p:spPr>
          <a:xfrm>
            <a:off x="223520" y="882015"/>
            <a:ext cx="6013450" cy="4156075"/>
          </a:xfrm>
          <a:prstGeom prst="rect">
            <a:avLst/>
          </a:prstGeom>
        </p:spPr>
      </p:pic>
      <p:pic>
        <p:nvPicPr>
          <p:cNvPr id="10" name="Picture 9" descr="WhatsApp Image 2022-09-11 at 12.15.14"/>
          <p:cNvPicPr>
            <a:picLocks noChangeAspect="1"/>
          </p:cNvPicPr>
          <p:nvPr/>
        </p:nvPicPr>
        <p:blipFill>
          <a:blip r:embed="rId2"/>
          <a:stretch>
            <a:fillRect/>
          </a:stretch>
        </p:blipFill>
        <p:spPr>
          <a:xfrm>
            <a:off x="6387465" y="909955"/>
            <a:ext cx="5552440" cy="4127500"/>
          </a:xfrm>
          <a:prstGeom prst="rect">
            <a:avLst/>
          </a:prstGeom>
        </p:spPr>
      </p:pic>
      <p:sp>
        <p:nvSpPr>
          <p:cNvPr id="13" name="Title 2"/>
          <p:cNvSpPr>
            <a:spLocks noGrp="1"/>
          </p:cNvSpPr>
          <p:nvPr/>
        </p:nvSpPr>
        <p:spPr>
          <a:xfrm>
            <a:off x="223520" y="534987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Gambar diatas adalah contoh penerapan sistem Multiseat Aster untuk sebuah perpustakaan sekolah. Konfigurasi satu komputer dengan enam monitor atau enam user.</a:t>
            </a:r>
            <a:endParaRPr lang="en-US" sz="2300">
              <a:solidFill>
                <a:schemeClr val="bg1"/>
              </a:solidFill>
            </a:endParaRPr>
          </a:p>
        </p:txBody>
      </p:sp>
      <p:sp>
        <p:nvSpPr>
          <p:cNvPr id="2" name="Title 2"/>
          <p:cNvSpPr>
            <a:spLocks noGrp="1"/>
          </p:cNvSpPr>
          <p:nvPr/>
        </p:nvSpPr>
        <p:spPr>
          <a:xfrm>
            <a:off x="114300" y="65976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000" b="1">
                <a:solidFill>
                  <a:schemeClr val="bg1"/>
                </a:solidFill>
              </a:rPr>
              <a:t>Contoh </a:t>
            </a:r>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1" name="document_4913543715923952803">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3954780" y="784225"/>
            <a:ext cx="3636010" cy="545211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1"/>
                </p:tgtEl>
              </p:cMediaNode>
            </p:vide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290185"/>
            <a:ext cx="11884660" cy="106108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cocok untuk diterapkan dilingkungan perkantoran dimana biasanya dibutuhkan jumlah komputer yang cukup banyak untuk menunjang kegiatan usaha.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8" name="Content Placeholder 17" descr="presentasi"/>
          <p:cNvPicPr>
            <a:picLocks noChangeAspect="1"/>
          </p:cNvPicPr>
          <p:nvPr>
            <p:ph idx="1"/>
          </p:nvPr>
        </p:nvPicPr>
        <p:blipFill>
          <a:blip r:embed="rId1"/>
          <a:stretch>
            <a:fillRect/>
          </a:stretch>
        </p:blipFill>
        <p:spPr>
          <a:xfrm>
            <a:off x="6379845" y="905510"/>
            <a:ext cx="5699760" cy="4065905"/>
          </a:xfrm>
          <a:prstGeom prst="rect">
            <a:avLst/>
          </a:prstGeom>
        </p:spPr>
      </p:pic>
      <p:pic>
        <p:nvPicPr>
          <p:cNvPr id="2" name="Picture 1" descr="90db9e82-ec51-4df2-aa2b-d438ca1617f1"/>
          <p:cNvPicPr>
            <a:picLocks noChangeAspect="1"/>
          </p:cNvPicPr>
          <p:nvPr/>
        </p:nvPicPr>
        <p:blipFill>
          <a:blip r:embed="rId2"/>
          <a:stretch>
            <a:fillRect/>
          </a:stretch>
        </p:blipFill>
        <p:spPr>
          <a:xfrm>
            <a:off x="117475" y="905510"/>
            <a:ext cx="6115685" cy="406527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Contoh penerapan dikantor</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WhatsApp Image 2022-07-21 at 04.56.57"/>
          <p:cNvPicPr>
            <a:picLocks noChangeAspect="1"/>
          </p:cNvPicPr>
          <p:nvPr/>
        </p:nvPicPr>
        <p:blipFill>
          <a:blip r:embed="rId2"/>
          <a:stretch>
            <a:fillRect/>
          </a:stretch>
        </p:blipFill>
        <p:spPr>
          <a:xfrm>
            <a:off x="423545" y="791845"/>
            <a:ext cx="6167120" cy="3153410"/>
          </a:xfrm>
          <a:prstGeom prst="rect">
            <a:avLst/>
          </a:prstGeom>
        </p:spPr>
      </p:pic>
      <p:pic>
        <p:nvPicPr>
          <p:cNvPr id="10" name="Picture 9" descr="Target"/>
          <p:cNvPicPr>
            <a:picLocks noChangeAspect="1"/>
          </p:cNvPicPr>
          <p:nvPr/>
        </p:nvPicPr>
        <p:blipFill>
          <a:blip r:embed="rId3"/>
          <a:stretch>
            <a:fillRect/>
          </a:stretch>
        </p:blipFill>
        <p:spPr>
          <a:xfrm>
            <a:off x="5034280" y="2705735"/>
            <a:ext cx="6809740" cy="383095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Industri</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678555" y="4286885"/>
            <a:ext cx="8411210" cy="189865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Pada beberapa sektor Industri sistem Multiseat Aster ini juga cocok diterapkan dibagian Quality Control Produk yang pada umumnya saat ini sudah terkomputerisasi, hal ini bisa menghemat biaya atau jumlah perangkat komputer yang digunakan.</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Content Placeholder 8" descr="WhatsApp Image 2022-07-21 at 04.56.55 (1)"/>
          <p:cNvPicPr>
            <a:picLocks noChangeAspect="1"/>
          </p:cNvPicPr>
          <p:nvPr>
            <p:ph idx="1"/>
          </p:nvPr>
        </p:nvPicPr>
        <p:blipFill>
          <a:blip r:embed="rId1"/>
          <a:stretch>
            <a:fillRect/>
          </a:stretch>
        </p:blipFill>
        <p:spPr>
          <a:xfrm>
            <a:off x="321310" y="748665"/>
            <a:ext cx="3256915" cy="5697220"/>
          </a:xfrm>
          <a:prstGeom prst="rect">
            <a:avLst/>
          </a:prstGeom>
        </p:spPr>
      </p:pic>
      <p:pic>
        <p:nvPicPr>
          <p:cNvPr id="11" name="Picture 10" descr="presentasi 2"/>
          <p:cNvPicPr>
            <a:picLocks noChangeAspect="1"/>
          </p:cNvPicPr>
          <p:nvPr/>
        </p:nvPicPr>
        <p:blipFill>
          <a:blip r:embed="rId2"/>
          <a:stretch>
            <a:fillRect/>
          </a:stretch>
        </p:blipFill>
        <p:spPr>
          <a:xfrm>
            <a:off x="8211185" y="748665"/>
            <a:ext cx="3879215" cy="3360420"/>
          </a:xfrm>
          <a:prstGeom prst="rect">
            <a:avLst/>
          </a:prstGeom>
        </p:spPr>
      </p:pic>
      <p:pic>
        <p:nvPicPr>
          <p:cNvPr id="12" name="Picture 11" descr="teaserbox_2490859178"/>
          <p:cNvPicPr>
            <a:picLocks noChangeAspect="1"/>
          </p:cNvPicPr>
          <p:nvPr/>
        </p:nvPicPr>
        <p:blipFill>
          <a:blip r:embed="rId3"/>
          <a:stretch>
            <a:fillRect/>
          </a:stretch>
        </p:blipFill>
        <p:spPr>
          <a:xfrm>
            <a:off x="3678555" y="748665"/>
            <a:ext cx="4313555" cy="33604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Front Desk / Customer Service</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4618355" y="4660265"/>
            <a:ext cx="7322820"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dibagian Customer Service / Front Desk Hotel atau Rumah Sakit atau Kantor layanan umum lainnya.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8" name="Content Placeholder 7" descr="penerapan front desk"/>
          <p:cNvPicPr>
            <a:picLocks noChangeAspect="1"/>
          </p:cNvPicPr>
          <p:nvPr>
            <p:ph idx="1"/>
          </p:nvPr>
        </p:nvPicPr>
        <p:blipFill>
          <a:blip r:embed="rId1"/>
          <a:stretch>
            <a:fillRect/>
          </a:stretch>
        </p:blipFill>
        <p:spPr>
          <a:xfrm>
            <a:off x="333375" y="814070"/>
            <a:ext cx="4030980" cy="2718435"/>
          </a:xfrm>
          <a:prstGeom prst="rect">
            <a:avLst/>
          </a:prstGeom>
        </p:spPr>
      </p:pic>
      <p:pic>
        <p:nvPicPr>
          <p:cNvPr id="10" name="Picture 9" descr="lapak-Asik-One-to-Many-2"/>
          <p:cNvPicPr>
            <a:picLocks noChangeAspect="1"/>
          </p:cNvPicPr>
          <p:nvPr/>
        </p:nvPicPr>
        <p:blipFill>
          <a:blip r:embed="rId2"/>
          <a:stretch>
            <a:fillRect/>
          </a:stretch>
        </p:blipFill>
        <p:spPr>
          <a:xfrm>
            <a:off x="4701540" y="846455"/>
            <a:ext cx="7023735" cy="3636010"/>
          </a:xfrm>
          <a:prstGeom prst="rect">
            <a:avLst/>
          </a:prstGeom>
        </p:spPr>
      </p:pic>
      <p:pic>
        <p:nvPicPr>
          <p:cNvPr id="14" name="Picture 13" descr="I1X_4635-e1529666541911"/>
          <p:cNvPicPr>
            <a:picLocks noChangeAspect="1"/>
          </p:cNvPicPr>
          <p:nvPr/>
        </p:nvPicPr>
        <p:blipFill>
          <a:blip r:embed="rId3"/>
          <a:stretch>
            <a:fillRect/>
          </a:stretch>
        </p:blipFill>
        <p:spPr>
          <a:xfrm>
            <a:off x="321310" y="3685540"/>
            <a:ext cx="4043680" cy="269176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838200" y="172085"/>
            <a:ext cx="824293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pada UMKM</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6603365" y="913765"/>
            <a:ext cx="525335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untuk komputer kasir sebuah toko kecil maupun minimarket yang besar.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WhatsApp Image 2021-09-04 at 12.59.14"/>
          <p:cNvPicPr>
            <a:picLocks noChangeAspect="1"/>
          </p:cNvPicPr>
          <p:nvPr/>
        </p:nvPicPr>
        <p:blipFill>
          <a:blip r:embed="rId1"/>
          <a:srcRect b="10689"/>
          <a:stretch>
            <a:fillRect/>
          </a:stretch>
        </p:blipFill>
        <p:spPr>
          <a:xfrm>
            <a:off x="473710" y="946150"/>
            <a:ext cx="5829935" cy="5207000"/>
          </a:xfrm>
          <a:prstGeom prst="rect">
            <a:avLst/>
          </a:prstGeom>
        </p:spPr>
      </p:pic>
      <p:pic>
        <p:nvPicPr>
          <p:cNvPr id="104" name="Content Placeholder 103"/>
          <p:cNvPicPr/>
          <p:nvPr>
            <p:ph idx="1"/>
          </p:nvPr>
        </p:nvPicPr>
        <p:blipFill>
          <a:blip r:embed="rId2"/>
          <a:stretch>
            <a:fillRect/>
          </a:stretch>
        </p:blipFill>
        <p:spPr>
          <a:xfrm>
            <a:off x="6793865" y="2633980"/>
            <a:ext cx="4641215" cy="3747770"/>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000" b="1">
                <a:solidFill>
                  <a:schemeClr val="bg1"/>
                </a:solidFill>
              </a:rPr>
              <a:t>Paket komputer Multiseat </a:t>
            </a:r>
            <a:endParaRPr lang="id-ID" alt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9977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id-ID" altLang="en-US" sz="2000">
                <a:solidFill>
                  <a:schemeClr val="bg1"/>
                </a:solidFill>
              </a:rPr>
              <a:t>Paket komputer multiseat yang bisa disewakan atau dibeli secara bertahap 50% dimuka dan sisanya menjadi cicilan / biaya support tahunan. Untuk mitigasi resiko bisa bekerjasama dengan BPR atau sejenisnya. Idealnya kami ingin menawarkan produk / model bisnis ini ke pihak Dinas pendidikan agar lebih banyak sekolah bisa mendapatkan fasilitas lab. komputer yang lebih memadai dan layak.</a:t>
            </a:r>
            <a:endParaRPr lang="id-ID" alt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Content Placeholder 8"/>
          <p:cNvGraphicFramePr>
            <a:graphicFrameLocks noChangeAspect="1"/>
          </p:cNvGraphicFramePr>
          <p:nvPr>
            <p:ph idx="1"/>
          </p:nvPr>
        </p:nvGraphicFramePr>
        <p:xfrm>
          <a:off x="4883785" y="4406265"/>
          <a:ext cx="6401435" cy="2293620"/>
        </p:xfrm>
        <a:graphic>
          <a:graphicData uri="http://schemas.openxmlformats.org/presentationml/2006/ole">
            <mc:AlternateContent xmlns:mc="http://schemas.openxmlformats.org/markup-compatibility/2006">
              <mc:Choice xmlns:v="urn:schemas-microsoft-com:vml" Requires="v">
                <p:oleObj spid="_x0000_s10" name="" r:id="rId1" imgW="10344150" imgH="2952750" progId="Paint.Picture">
                  <p:embed/>
                </p:oleObj>
              </mc:Choice>
              <mc:Fallback>
                <p:oleObj name="" r:id="rId1" imgW="10344150" imgH="2952750" progId="Paint.Picture">
                  <p:embed/>
                  <p:pic>
                    <p:nvPicPr>
                      <p:cNvPr id="0" name="Picture 9"/>
                      <p:cNvPicPr/>
                      <p:nvPr/>
                    </p:nvPicPr>
                    <p:blipFill>
                      <a:blip r:embed="rId2"/>
                      <a:stretch>
                        <a:fillRect/>
                      </a:stretch>
                    </p:blipFill>
                    <p:spPr>
                      <a:xfrm>
                        <a:off x="4883785" y="4406265"/>
                        <a:ext cx="6401435" cy="2293620"/>
                      </a:xfrm>
                      <a:prstGeom prst="rect">
                        <a:avLst/>
                      </a:prstGeom>
                    </p:spPr>
                  </p:pic>
                </p:oleObj>
              </mc:Fallback>
            </mc:AlternateContent>
          </a:graphicData>
        </a:graphic>
      </p:graphicFrame>
      <p:pic>
        <p:nvPicPr>
          <p:cNvPr id="14" name="Picture 13" descr="WhatsApp Image 2022-07-21 at 04.56.57"/>
          <p:cNvPicPr>
            <a:picLocks noChangeAspect="1"/>
          </p:cNvPicPr>
          <p:nvPr/>
        </p:nvPicPr>
        <p:blipFill>
          <a:blip r:embed="rId3"/>
          <a:stretch>
            <a:fillRect/>
          </a:stretch>
        </p:blipFill>
        <p:spPr>
          <a:xfrm>
            <a:off x="4882515" y="1797685"/>
            <a:ext cx="6402705" cy="2505710"/>
          </a:xfrm>
          <a:prstGeom prst="rect">
            <a:avLst/>
          </a:prstGeom>
        </p:spPr>
      </p:pic>
      <p:pic>
        <p:nvPicPr>
          <p:cNvPr id="15" name="Picture 14" descr="WhatsApp Image 2022-09-11 at 13.07.55"/>
          <p:cNvPicPr>
            <a:picLocks noChangeAspect="1"/>
          </p:cNvPicPr>
          <p:nvPr/>
        </p:nvPicPr>
        <p:blipFill>
          <a:blip r:embed="rId4"/>
          <a:srcRect b="22074"/>
          <a:stretch>
            <a:fillRect/>
          </a:stretch>
        </p:blipFill>
        <p:spPr>
          <a:xfrm>
            <a:off x="922020" y="1836420"/>
            <a:ext cx="2567940" cy="4291330"/>
          </a:xfrm>
          <a:prstGeom prst="rect">
            <a:avLst/>
          </a:prstGeom>
        </p:spPr>
      </p:pic>
      <p:sp>
        <p:nvSpPr>
          <p:cNvPr id="16" name="Right Arrow 15"/>
          <p:cNvSpPr/>
          <p:nvPr/>
        </p:nvSpPr>
        <p:spPr>
          <a:xfrm>
            <a:off x="3766820" y="3267075"/>
            <a:ext cx="944245" cy="1303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7" name="Title 2"/>
          <p:cNvSpPr>
            <a:spLocks noGrp="1"/>
          </p:cNvSpPr>
          <p:nvPr/>
        </p:nvSpPr>
        <p:spPr>
          <a:xfrm>
            <a:off x="267970" y="5836285"/>
            <a:ext cx="53822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Plug and Play Package Delivery</a:t>
            </a:r>
            <a:endParaRPr lang="en-US" sz="230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endParaRPr lang="en-US"/>
          </a:p>
        </p:txBody>
      </p:sp>
      <p:pic>
        <p:nvPicPr>
          <p:cNvPr id="27649" name="图片 5"/>
          <p:cNvPicPr>
            <a:picLocks noChangeAspect="1"/>
          </p:cNvPicPr>
          <p:nvPr/>
        </p:nvPicPr>
        <p:blipFill>
          <a:blip r:embed="rId1"/>
          <a:stretch>
            <a:fillRect/>
          </a:stretch>
        </p:blipFill>
        <p:spPr>
          <a:xfrm>
            <a:off x="0" y="0"/>
            <a:ext cx="12192000" cy="6858000"/>
          </a:xfrm>
          <a:prstGeom prst="rect">
            <a:avLst/>
          </a:prstGeom>
          <a:noFill/>
          <a:ln w="9525">
            <a:noFill/>
          </a:ln>
        </p:spPr>
      </p:pic>
      <p:sp>
        <p:nvSpPr>
          <p:cNvPr id="7" name="任意多边形 6"/>
          <p:cNvSpPr/>
          <p:nvPr/>
        </p:nvSpPr>
        <p:spPr>
          <a:xfrm flipH="1">
            <a:off x="0" y="0"/>
            <a:ext cx="8729663" cy="6858000"/>
          </a:xfrm>
          <a:custGeom>
            <a:avLst/>
            <a:gdLst>
              <a:gd name="connsiteX0" fmla="*/ 8729118 w 8729118"/>
              <a:gd name="connsiteY0" fmla="*/ 0 h 6858000"/>
              <a:gd name="connsiteX1" fmla="*/ 1707991 w 8729118"/>
              <a:gd name="connsiteY1" fmla="*/ 0 h 6858000"/>
              <a:gd name="connsiteX2" fmla="*/ 1565326 w 8729118"/>
              <a:gd name="connsiteY2" fmla="*/ 136018 h 6858000"/>
              <a:gd name="connsiteX3" fmla="*/ 0 w 8729118"/>
              <a:gd name="connsiteY3" fmla="*/ 3915049 h 6858000"/>
              <a:gd name="connsiteX4" fmla="*/ 824659 w 8729118"/>
              <a:gd name="connsiteY4" fmla="*/ 6768442 h 6858000"/>
              <a:gd name="connsiteX5" fmla="*/ 886341 w 8729118"/>
              <a:gd name="connsiteY5" fmla="*/ 6858000 h 6858000"/>
              <a:gd name="connsiteX6" fmla="*/ 8729118 w 872911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9118" h="6858000">
                <a:moveTo>
                  <a:pt x="8729118" y="0"/>
                </a:moveTo>
                <a:lnTo>
                  <a:pt x="1707991" y="0"/>
                </a:lnTo>
                <a:lnTo>
                  <a:pt x="1565326" y="136018"/>
                </a:lnTo>
                <a:cubicBezTo>
                  <a:pt x="598188" y="1103157"/>
                  <a:pt x="0" y="2439246"/>
                  <a:pt x="0" y="3915049"/>
                </a:cubicBezTo>
                <a:cubicBezTo>
                  <a:pt x="0" y="4964254"/>
                  <a:pt x="302344" y="5942842"/>
                  <a:pt x="824659" y="6768442"/>
                </a:cubicBezTo>
                <a:lnTo>
                  <a:pt x="886341" y="6858000"/>
                </a:lnTo>
                <a:lnTo>
                  <a:pt x="8729118" y="6858000"/>
                </a:lnTo>
                <a:close/>
              </a:path>
            </a:pathLst>
          </a:cu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任意多边形 7"/>
          <p:cNvSpPr/>
          <p:nvPr/>
        </p:nvSpPr>
        <p:spPr>
          <a:xfrm flipH="1">
            <a:off x="0" y="240030"/>
            <a:ext cx="7346950" cy="6607175"/>
          </a:xfrm>
          <a:custGeom>
            <a:avLst/>
            <a:gdLst>
              <a:gd name="connsiteX0" fmla="*/ 3807040 w 7347524"/>
              <a:gd name="connsiteY0" fmla="*/ 0 h 6606402"/>
              <a:gd name="connsiteX1" fmla="*/ 0 w 7347524"/>
              <a:gd name="connsiteY1" fmla="*/ 3807040 h 6606402"/>
              <a:gd name="connsiteX2" fmla="*/ 1082956 w 7347524"/>
              <a:gd name="connsiteY2" fmla="*/ 6466538 h 6606402"/>
              <a:gd name="connsiteX3" fmla="*/ 1227052 w 7347524"/>
              <a:gd name="connsiteY3" fmla="*/ 6606402 h 6606402"/>
              <a:gd name="connsiteX4" fmla="*/ 6386340 w 7347524"/>
              <a:gd name="connsiteY4" fmla="*/ 6606402 h 6606402"/>
              <a:gd name="connsiteX5" fmla="*/ 6402515 w 7347524"/>
              <a:gd name="connsiteY5" fmla="*/ 6592211 h 6606402"/>
              <a:gd name="connsiteX6" fmla="*/ 7323871 w 7347524"/>
              <a:gd name="connsiteY6" fmla="*/ 5267529 h 6606402"/>
              <a:gd name="connsiteX7" fmla="*/ 7347524 w 7347524"/>
              <a:gd name="connsiteY7" fmla="*/ 5205878 h 6606402"/>
              <a:gd name="connsiteX8" fmla="*/ 7347524 w 7347524"/>
              <a:gd name="connsiteY8" fmla="*/ 2407900 h 6606402"/>
              <a:gd name="connsiteX9" fmla="*/ 7314904 w 7347524"/>
              <a:gd name="connsiteY9" fmla="*/ 2325169 h 6606402"/>
              <a:gd name="connsiteX10" fmla="*/ 3807040 w 7347524"/>
              <a:gd name="connsiteY10" fmla="*/ 0 h 660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47524" h="6606402">
                <a:moveTo>
                  <a:pt x="3807040" y="0"/>
                </a:moveTo>
                <a:cubicBezTo>
                  <a:pt x="1704470" y="0"/>
                  <a:pt x="0" y="1704470"/>
                  <a:pt x="0" y="3807040"/>
                </a:cubicBezTo>
                <a:cubicBezTo>
                  <a:pt x="0" y="4841899"/>
                  <a:pt x="412906" y="5780319"/>
                  <a:pt x="1082956" y="6466538"/>
                </a:cubicBezTo>
                <a:lnTo>
                  <a:pt x="1227052" y="6606402"/>
                </a:lnTo>
                <a:lnTo>
                  <a:pt x="6386340" y="6606402"/>
                </a:lnTo>
                <a:lnTo>
                  <a:pt x="6402515" y="6592211"/>
                </a:lnTo>
                <a:cubicBezTo>
                  <a:pt x="6797156" y="6224288"/>
                  <a:pt x="7113516" y="5773487"/>
                  <a:pt x="7323871" y="5267529"/>
                </a:cubicBezTo>
                <a:lnTo>
                  <a:pt x="7347524" y="5205878"/>
                </a:lnTo>
                <a:lnTo>
                  <a:pt x="7347524" y="2407900"/>
                </a:lnTo>
                <a:lnTo>
                  <a:pt x="7314904" y="2325169"/>
                </a:lnTo>
                <a:cubicBezTo>
                  <a:pt x="6736964" y="958765"/>
                  <a:pt x="5383968" y="0"/>
                  <a:pt x="3807040" y="0"/>
                </a:cubicBezTo>
                <a:close/>
              </a:path>
            </a:pathLst>
          </a:custGeom>
          <a:solidFill>
            <a:srgbClr val="304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椭圆 8"/>
          <p:cNvSpPr/>
          <p:nvPr/>
        </p:nvSpPr>
        <p:spPr>
          <a:xfrm flipV="1">
            <a:off x="5984240" y="143193"/>
            <a:ext cx="1306513" cy="1306513"/>
          </a:xfrm>
          <a:prstGeom prst="ellipse">
            <a:avLst/>
          </a:prstGeom>
          <a:solidFill>
            <a:srgbClr val="99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653" name="文本框 9"/>
          <p:cNvSpPr txBox="1"/>
          <p:nvPr/>
        </p:nvSpPr>
        <p:spPr>
          <a:xfrm flipH="1">
            <a:off x="-82550" y="2555875"/>
            <a:ext cx="7276465" cy="783590"/>
          </a:xfrm>
          <a:prstGeom prst="rect">
            <a:avLst/>
          </a:prstGeom>
          <a:noFill/>
          <a:ln w="9525">
            <a:noFill/>
          </a:ln>
        </p:spPr>
        <p:txBody>
          <a:bodyPr wrap="square" anchor="t" anchorCtr="0">
            <a:spAutoFit/>
          </a:bodyPr>
          <a:p>
            <a:pPr algn="ctr"/>
            <a:r>
              <a:rPr lang="en-US" sz="4500" b="1" dirty="0">
                <a:solidFill>
                  <a:schemeClr val="bg1"/>
                </a:solidFill>
                <a:latin typeface="Arial" panose="020B0604020202020204" pitchFamily="34" charset="0"/>
                <a:ea typeface="Arial" panose="020B0604020202020204" pitchFamily="34" charset="0"/>
              </a:rPr>
              <a:t>www.astermultiseat.co.id</a:t>
            </a:r>
            <a:endParaRPr lang="en-US" sz="4500" b="1" dirty="0">
              <a:solidFill>
                <a:schemeClr val="bg1"/>
              </a:solidFill>
              <a:latin typeface="Arial" panose="020B0604020202020204" pitchFamily="34" charset="0"/>
              <a:ea typeface="Arial" panose="020B0604020202020204" pitchFamily="34" charset="0"/>
            </a:endParaRPr>
          </a:p>
        </p:txBody>
      </p:sp>
      <p:sp>
        <p:nvSpPr>
          <p:cNvPr id="27654" name="文本框 10"/>
          <p:cNvSpPr txBox="1"/>
          <p:nvPr/>
        </p:nvSpPr>
        <p:spPr>
          <a:xfrm flipH="1">
            <a:off x="915353" y="5145088"/>
            <a:ext cx="5208587" cy="1753235"/>
          </a:xfrm>
          <a:prstGeom prst="rect">
            <a:avLst/>
          </a:prstGeom>
          <a:noFill/>
          <a:ln w="9525">
            <a:noFill/>
          </a:ln>
        </p:spPr>
        <p:txBody>
          <a:bodyPr anchor="t" anchorCtr="0">
            <a:spAutoFit/>
          </a:bodyPr>
          <a:p>
            <a:pPr algn="ctr"/>
            <a:r>
              <a:rPr lang="en-US" altLang="zh-CN" sz="3600" b="1" dirty="0">
                <a:solidFill>
                  <a:schemeClr val="accent6"/>
                </a:solidFill>
                <a:latin typeface="Arial" panose="020B0604020202020204" pitchFamily="34" charset="0"/>
                <a:ea typeface="DengXian" panose="02010600030101010101" pitchFamily="2" charset="-122"/>
              </a:rPr>
              <a:t>Whatsapp :</a:t>
            </a:r>
            <a:r>
              <a:rPr lang="en-US" altLang="zh-CN" sz="3600" b="1" dirty="0">
                <a:solidFill>
                  <a:srgbClr val="FFFFFF"/>
                </a:solidFill>
                <a:latin typeface="Arial" panose="020B0604020202020204" pitchFamily="34" charset="0"/>
                <a:ea typeface="DengXian" panose="02010600030101010101" pitchFamily="2" charset="-122"/>
              </a:rPr>
              <a:t> </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Hermanto</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081111-80553</a:t>
            </a:r>
            <a:endParaRPr lang="en-US" altLang="zh-CN" sz="3600" b="1" dirty="0">
              <a:solidFill>
                <a:srgbClr val="FFFFFF"/>
              </a:solidFill>
              <a:latin typeface="Arial" panose="020B0604020202020204" pitchFamily="34" charset="0"/>
              <a:ea typeface="DengXian" panose="02010600030101010101" pitchFamily="2" charset="-122"/>
            </a:endParaRPr>
          </a:p>
        </p:txBody>
      </p:sp>
      <p:cxnSp>
        <p:nvCxnSpPr>
          <p:cNvPr id="12" name="直接连接符 11"/>
          <p:cNvCxnSpPr/>
          <p:nvPr/>
        </p:nvCxnSpPr>
        <p:spPr>
          <a:xfrm flipH="1">
            <a:off x="3244850" y="1578928"/>
            <a:ext cx="857250" cy="0"/>
          </a:xfrm>
          <a:prstGeom prst="line">
            <a:avLst/>
          </a:prstGeom>
          <a:ln w="28575">
            <a:solidFill>
              <a:srgbClr val="8DBE67"/>
            </a:solidFill>
          </a:ln>
        </p:spPr>
        <p:style>
          <a:lnRef idx="1">
            <a:schemeClr val="accent1"/>
          </a:lnRef>
          <a:fillRef idx="0">
            <a:schemeClr val="accent1"/>
          </a:fillRef>
          <a:effectRef idx="0">
            <a:schemeClr val="accent1"/>
          </a:effectRef>
          <a:fontRef idx="minor">
            <a:schemeClr val="tx1"/>
          </a:fontRef>
        </p:style>
      </p:cxnSp>
      <p:sp>
        <p:nvSpPr>
          <p:cNvPr id="13" name="Freeform 204"/>
          <p:cNvSpPr>
            <a:spLocks noEditPoints="1"/>
          </p:cNvSpPr>
          <p:nvPr/>
        </p:nvSpPr>
        <p:spPr bwMode="auto">
          <a:xfrm>
            <a:off x="6300788" y="364808"/>
            <a:ext cx="695325" cy="83661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pic>
        <p:nvPicPr>
          <p:cNvPr id="2" name="Content Placeholder 1" descr="whatsapp"/>
          <p:cNvPicPr>
            <a:picLocks noChangeAspect="1"/>
          </p:cNvPicPr>
          <p:nvPr>
            <p:ph idx="1"/>
          </p:nvPr>
        </p:nvPicPr>
        <p:blipFill>
          <a:blip r:embed="rId2"/>
          <a:stretch>
            <a:fillRect/>
          </a:stretch>
        </p:blipFill>
        <p:spPr>
          <a:xfrm>
            <a:off x="5600065" y="5277485"/>
            <a:ext cx="1344295" cy="1344295"/>
          </a:xfrm>
          <a:prstGeom prst="rect">
            <a:avLst/>
          </a:prstGeom>
        </p:spPr>
      </p:pic>
      <p:sp>
        <p:nvSpPr>
          <p:cNvPr id="4" name="文本框 9"/>
          <p:cNvSpPr txBox="1"/>
          <p:nvPr/>
        </p:nvSpPr>
        <p:spPr>
          <a:xfrm flipH="1">
            <a:off x="1242060" y="937260"/>
            <a:ext cx="4686300" cy="1245235"/>
          </a:xfrm>
          <a:prstGeom prst="rect">
            <a:avLst/>
          </a:prstGeom>
          <a:noFill/>
          <a:ln w="9525">
            <a:noFill/>
          </a:ln>
        </p:spPr>
        <p:txBody>
          <a:bodyPr anchor="t" anchorCtr="0">
            <a:spAutoFit/>
          </a:bodyPr>
          <a:p>
            <a:pPr algn="ctr"/>
            <a:r>
              <a:rPr lang="en-US" sz="4500" b="1" dirty="0">
                <a:solidFill>
                  <a:srgbClr val="FFFFFF"/>
                </a:solidFill>
                <a:latin typeface="Arial" panose="020B0604020202020204" pitchFamily="34" charset="0"/>
                <a:ea typeface="Arial" panose="020B0604020202020204" pitchFamily="34" charset="0"/>
              </a:rPr>
              <a:t>Thank You</a:t>
            </a:r>
            <a:r>
              <a:rPr lang="en-US" sz="3000" b="1" dirty="0">
                <a:solidFill>
                  <a:srgbClr val="FFFFFF"/>
                </a:solidFill>
                <a:latin typeface="Arial" panose="020B0604020202020204" pitchFamily="34" charset="0"/>
                <a:ea typeface="Arial" panose="020B0604020202020204" pitchFamily="34" charset="0"/>
              </a:rPr>
              <a:t> </a:t>
            </a:r>
            <a:endParaRPr lang="en-US" sz="3000" dirty="0">
              <a:solidFill>
                <a:srgbClr val="FFFFFF"/>
              </a:solidFill>
              <a:latin typeface="Arial" panose="020B0604020202020204" pitchFamily="34" charset="0"/>
              <a:ea typeface="Arial" panose="020B0604020202020204" pitchFamily="34" charset="0"/>
            </a:endParaRPr>
          </a:p>
          <a:p>
            <a:pPr algn="ctr"/>
            <a:r>
              <a:rPr lang="en-US" sz="3000" dirty="0">
                <a:solidFill>
                  <a:srgbClr val="FFFFFF"/>
                </a:solidFill>
                <a:latin typeface="Arial" panose="020B0604020202020204" pitchFamily="34" charset="0"/>
                <a:ea typeface="Arial" panose="020B0604020202020204" pitchFamily="34" charset="0"/>
              </a:rPr>
              <a:t>Stay in touch with us !</a:t>
            </a:r>
            <a:endParaRPr lang="en-US" sz="3000" dirty="0">
              <a:solidFill>
                <a:srgbClr val="FFFFFF"/>
              </a:solidFill>
              <a:latin typeface="Arial" panose="020B0604020202020204" pitchFamily="34" charset="0"/>
              <a:ea typeface="Arial" panose="020B0604020202020204" pitchFamily="34" charset="0"/>
            </a:endParaRPr>
          </a:p>
        </p:txBody>
      </p:sp>
      <p:sp>
        <p:nvSpPr>
          <p:cNvPr id="5" name="任意多边形 6"/>
          <p:cNvSpPr/>
          <p:nvPr/>
        </p:nvSpPr>
        <p:spPr>
          <a:xfrm>
            <a:off x="12788583" y="3718878"/>
            <a:ext cx="4460875" cy="3249613"/>
          </a:xfrm>
          <a:custGeom>
            <a:avLst/>
            <a:gdLst>
              <a:gd name="connsiteX0" fmla="*/ 982212 w 4460064"/>
              <a:gd name="connsiteY0" fmla="*/ 0 h 3249450"/>
              <a:gd name="connsiteX1" fmla="*/ 4460064 w 4460064"/>
              <a:gd name="connsiteY1" fmla="*/ 0 h 3249450"/>
              <a:gd name="connsiteX2" fmla="*/ 4460064 w 4460064"/>
              <a:gd name="connsiteY2" fmla="*/ 3249450 h 3249450"/>
              <a:gd name="connsiteX3" fmla="*/ 0 w 4460064"/>
              <a:gd name="connsiteY3" fmla="*/ 3249450 h 3249450"/>
            </a:gdLst>
            <a:ahLst/>
            <a:cxnLst>
              <a:cxn ang="0">
                <a:pos x="connsiteX0" y="connsiteY0"/>
              </a:cxn>
              <a:cxn ang="0">
                <a:pos x="connsiteX1" y="connsiteY1"/>
              </a:cxn>
              <a:cxn ang="0">
                <a:pos x="connsiteX2" y="connsiteY2"/>
              </a:cxn>
              <a:cxn ang="0">
                <a:pos x="connsiteX3" y="connsiteY3"/>
              </a:cxn>
            </a:cxnLst>
            <a:rect l="l" t="t" r="r" b="b"/>
            <a:pathLst>
              <a:path w="4460064" h="3249450">
                <a:moveTo>
                  <a:pt x="982212" y="0"/>
                </a:moveTo>
                <a:lnTo>
                  <a:pt x="4460064" y="0"/>
                </a:lnTo>
                <a:lnTo>
                  <a:pt x="4460064" y="3249450"/>
                </a:lnTo>
                <a:lnTo>
                  <a:pt x="0" y="32494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6" name="Picture 5" descr="email"/>
          <p:cNvPicPr>
            <a:picLocks noChangeAspect="1"/>
          </p:cNvPicPr>
          <p:nvPr/>
        </p:nvPicPr>
        <p:blipFill>
          <a:blip r:embed="rId3"/>
          <a:stretch>
            <a:fillRect/>
          </a:stretch>
        </p:blipFill>
        <p:spPr>
          <a:xfrm>
            <a:off x="6871970" y="3543300"/>
            <a:ext cx="1420495" cy="1420495"/>
          </a:xfrm>
          <a:prstGeom prst="rect">
            <a:avLst/>
          </a:prstGeom>
        </p:spPr>
      </p:pic>
      <p:sp>
        <p:nvSpPr>
          <p:cNvPr id="10" name="文本框 9"/>
          <p:cNvSpPr txBox="1"/>
          <p:nvPr/>
        </p:nvSpPr>
        <p:spPr>
          <a:xfrm flipH="1">
            <a:off x="350520" y="3935730"/>
            <a:ext cx="6646545" cy="553085"/>
          </a:xfrm>
          <a:prstGeom prst="rect">
            <a:avLst/>
          </a:prstGeom>
          <a:noFill/>
          <a:ln w="9525">
            <a:noFill/>
          </a:ln>
        </p:spPr>
        <p:txBody>
          <a:bodyPr wrap="square" anchor="t" anchorCtr="0">
            <a:spAutoFit/>
          </a:bodyPr>
          <a:p>
            <a:pPr algn="ctr"/>
            <a:r>
              <a:rPr lang="id-ID" altLang="en-US" sz="3000" b="1" dirty="0">
                <a:solidFill>
                  <a:schemeClr val="bg1"/>
                </a:solidFill>
                <a:latin typeface="Arial" panose="020B0604020202020204" pitchFamily="34" charset="0"/>
                <a:ea typeface="Arial" panose="020B0604020202020204" pitchFamily="34" charset="0"/>
              </a:rPr>
              <a:t>support</a:t>
            </a:r>
            <a:r>
              <a:rPr lang="en-US" sz="3000" b="1" dirty="0">
                <a:solidFill>
                  <a:schemeClr val="bg1"/>
                </a:solidFill>
                <a:latin typeface="Arial" panose="020B0604020202020204" pitchFamily="34" charset="0"/>
                <a:ea typeface="Arial" panose="020B0604020202020204" pitchFamily="34" charset="0"/>
              </a:rPr>
              <a:t>@astermultiseat.co.id</a:t>
            </a:r>
            <a:endParaRPr lang="en-US" sz="3000" b="1" dirty="0">
              <a:solidFill>
                <a:schemeClr val="bg1"/>
              </a:solidFill>
              <a:latin typeface="Arial" panose="020B0604020202020204" pitchFamily="34" charset="0"/>
              <a:ea typeface="Arial" panose="020B0604020202020204" pitchFamily="34" charset="0"/>
            </a:endParaRPr>
          </a:p>
        </p:txBody>
      </p:sp>
      <p:pic>
        <p:nvPicPr>
          <p:cNvPr id="14" name="Picture 13" descr="www"/>
          <p:cNvPicPr>
            <a:picLocks noChangeAspect="1"/>
          </p:cNvPicPr>
          <p:nvPr/>
        </p:nvPicPr>
        <p:blipFill>
          <a:blip r:embed="rId4"/>
          <a:stretch>
            <a:fillRect/>
          </a:stretch>
        </p:blipFill>
        <p:spPr>
          <a:xfrm>
            <a:off x="7236460" y="1704975"/>
            <a:ext cx="1321435" cy="132143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26.25,&quot;left&quot;:495.95401574803145,&quot;top&quot;:47.91433070866142,&quot;width&quot;:466.5870866141733}"/>
</p:tagLst>
</file>

<file path=ppt/tags/tag2.xml><?xml version="1.0" encoding="utf-8"?>
<p:tagLst xmlns:p="http://schemas.openxmlformats.org/presentationml/2006/main">
  <p:tag name="KSO_WM_DIAGRAM_VIRTUALLY_FRAME" val="{&quot;height&quot;:426.25,&quot;left&quot;:495.95401574803145,&quot;top&quot;:47.91433070866142,&quot;width&quot;:466.5870866141733}"/>
</p:tagLst>
</file>

<file path=ppt/tags/tag3.xml><?xml version="1.0" encoding="utf-8"?>
<p:tagLst xmlns:p="http://schemas.openxmlformats.org/presentationml/2006/main">
  <p:tag name="KSO_WM_DIAGRAM_VIRTUALLY_FRAME" val="{&quot;height&quot;:426.25,&quot;left&quot;:495.95401574803145,&quot;top&quot;:47.91433070866142,&quot;width&quot;:466.5870866141733}"/>
</p:tagLst>
</file>

<file path=ppt/tags/tag4.xml><?xml version="1.0" encoding="utf-8"?>
<p:tagLst xmlns:p="http://schemas.openxmlformats.org/presentationml/2006/main">
  <p:tag name="KSO_WM_DIAGRAM_VIRTUALLY_FRAME" val="{&quot;height&quot;:426.25,&quot;left&quot;:495.95401574803145,&quot;top&quot;:47.91433070866142,&quot;width&quot;:466.5870866141733}"/>
</p:tagLst>
</file>

<file path=ppt/tags/tag5.xml><?xml version="1.0" encoding="utf-8"?>
<p:tagLst xmlns:p="http://schemas.openxmlformats.org/presentationml/2006/main">
  <p:tag name="KSO_WM_DIAGRAM_VIRTUALLY_FRAME" val="{&quot;height&quot;:426.25,&quot;left&quot;:495.95401574803145,&quot;top&quot;:47.91433070866142,&quot;width&quot;:466.5870866141733}"/>
</p:tagLst>
</file>

<file path=ppt/tags/tag6.xml><?xml version="1.0" encoding="utf-8"?>
<p:tagLst xmlns:p="http://schemas.openxmlformats.org/presentationml/2006/main">
  <p:tag name="KSO_WM_DIAGRAM_VIRTUALLY_FRAME" val="{&quot;height&quot;:426.25,&quot;left&quot;:495.95401574803145,&quot;top&quot;:47.91433070866142,&quot;width&quot;:466.5870866141733}"/>
</p:tagLst>
</file>

<file path=ppt/tags/tag7.xml><?xml version="1.0" encoding="utf-8"?>
<p:tagLst xmlns:p="http://schemas.openxmlformats.org/presentationml/2006/main">
  <p:tag name="KSO_WM_DIAGRAM_VIRTUALLY_FRAME" val="{&quot;height&quot;:426.25,&quot;left&quot;:495.95401574803145,&quot;top&quot;:47.91433070866142,&quot;width&quot;:466.5870866141733}"/>
</p:tagLst>
</file>

<file path=ppt/tags/tag8.xml><?xml version="1.0" encoding="utf-8"?>
<p:tagLst xmlns:p="http://schemas.openxmlformats.org/presentationml/2006/main">
  <p:tag name="KSO_WM_DIAGRAM_VIRTUALLY_FRAME" val="{&quot;height&quot;:426.25,&quot;left&quot;:495.95401574803145,&quot;top&quot;:47.91433070866142,&quot;width&quot;:466.5870866141733}"/>
</p:tagLst>
</file>

<file path=ppt/tags/tag9.xml><?xml version="1.0" encoding="utf-8"?>
<p:tagLst xmlns:p="http://schemas.openxmlformats.org/presentationml/2006/main">
  <p:tag name="KSO_WM_DIAGRAM_VIRTUALLY_FRAME" val="{&quot;height&quot;:426.25,&quot;left&quot;:495.95401574803145,&quot;top&quot;:47.91433070866142,&quot;width&quot;:466.5870866141733}"/>
</p:tagLst>
</file>

<file path=ppt/tags/tag10.xml><?xml version="1.0" encoding="utf-8"?>
<p:tagLst xmlns:p="http://schemas.openxmlformats.org/presentationml/2006/main">
  <p:tag name="KSO_WM_DIAGRAM_VIRTUALLY_FRAME" val="{&quot;height&quot;:426.25,&quot;left&quot;:495.95401574803145,&quot;top&quot;:47.91433070866142,&quot;width&quot;:466.5870866141733}"/>
</p:tagLst>
</file>

<file path=ppt/tags/tag11.xml><?xml version="1.0" encoding="utf-8"?>
<p:tagLst xmlns:p="http://schemas.openxmlformats.org/presentationml/2006/main">
  <p:tag name="KSO_WM_DIAGRAM_VIRTUALLY_FRAME" val="{&quot;height&quot;:426.25,&quot;left&quot;:495.95401574803145,&quot;top&quot;:47.91433070866142,&quot;width&quot;:466.5870866141733}"/>
</p:tagLst>
</file>

<file path=ppt/tags/tag12.xml><?xml version="1.0" encoding="utf-8"?>
<p:tagLst xmlns:p="http://schemas.openxmlformats.org/presentationml/2006/main">
  <p:tag name="KSO_WM_DIAGRAM_VIRTUALLY_FRAME" val="{&quot;height&quot;:426.25,&quot;left&quot;:495.95401574803145,&quot;top&quot;:47.91433070866142,&quot;width&quot;:466.5870866141733}"/>
</p:tagLst>
</file>

<file path=ppt/tags/tag13.xml><?xml version="1.0" encoding="utf-8"?>
<p:tagLst xmlns:p="http://schemas.openxmlformats.org/presentationml/2006/main">
  <p:tag name="KSO_WM_DIAGRAM_VIRTUALLY_FRAME" val="{&quot;height&quot;:426.25,&quot;left&quot;:495.95401574803145,&quot;top&quot;:47.91433070866142,&quot;width&quot;:466.5870866141733}"/>
</p:tagLst>
</file>

<file path=ppt/tags/tag14.xml><?xml version="1.0" encoding="utf-8"?>
<p:tagLst xmlns:p="http://schemas.openxmlformats.org/presentationml/2006/main">
  <p:tag name="KSO_WM_DIAGRAM_VIRTUALLY_FRAME" val="{&quot;height&quot;:426.25,&quot;left&quot;:495.95401574803145,&quot;top&quot;:47.91433070866142,&quot;width&quot;:466.5870866141733}"/>
</p:tagLst>
</file>

<file path=ppt/tags/tag15.xml><?xml version="1.0" encoding="utf-8"?>
<p:tagLst xmlns:p="http://schemas.openxmlformats.org/presentationml/2006/main">
  <p:tag name="KSO_WM_DIAGRAM_VIRTUALLY_FRAME" val="{&quot;height&quot;:426.25,&quot;left&quot;:495.95401574803145,&quot;top&quot;:47.91433070866142,&quot;width&quot;:466.5870866141733}"/>
</p:tagLst>
</file>

<file path=ppt/tags/tag16.xml><?xml version="1.0" encoding="utf-8"?>
<p:tagLst xmlns:p="http://schemas.openxmlformats.org/presentationml/2006/main">
  <p:tag name="KSO_WM_DIAGRAM_VIRTUALLY_FRAME" val="{&quot;height&quot;:426.25,&quot;left&quot;:495.95401574803145,&quot;top&quot;:47.91433070866142,&quot;width&quot;:466.5870866141733}"/>
</p:tagLst>
</file>

<file path=ppt/tags/tag17.xml><?xml version="1.0" encoding="utf-8"?>
<p:tagLst xmlns:p="http://schemas.openxmlformats.org/presentationml/2006/main">
  <p:tag name="KSO_WM_DIAGRAM_VIRTUALLY_FRAME" val="{&quot;height&quot;:426.25,&quot;left&quot;:495.95401574803145,&quot;top&quot;:47.91433070866142,&quot;width&quot;:466.5870866141733}"/>
</p:tagLst>
</file>

<file path=ppt/tags/tag18.xml><?xml version="1.0" encoding="utf-8"?>
<p:tagLst xmlns:p="http://schemas.openxmlformats.org/presentationml/2006/main">
  <p:tag name="KSO_WM_DIAGRAM_VIRTUALLY_FRAME" val="{&quot;height&quot;:426.25,&quot;left&quot;:495.95401574803145,&quot;top&quot;:47.91433070866142,&quot;width&quot;:466.5870866141733}"/>
</p:tagLst>
</file>

<file path=ppt/tags/tag19.xml><?xml version="1.0" encoding="utf-8"?>
<p:tagLst xmlns:p="http://schemas.openxmlformats.org/presentationml/2006/main">
  <p:tag name="KSO_WM_DIAGRAM_VIRTUALLY_FRAME" val="{&quot;height&quot;:426.25,&quot;left&quot;:495.95401574803145,&quot;top&quot;:47.91433070866142,&quot;width&quot;:466.58708661417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10449</Words>
  <Application>WPS Presentation</Application>
  <PresentationFormat/>
  <Paragraphs>296</Paragraphs>
  <Slides>39</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12</vt:i4>
      </vt:variant>
      <vt:variant>
        <vt:lpstr>幻灯片标题</vt:lpstr>
      </vt:variant>
      <vt:variant>
        <vt:i4>39</vt:i4>
      </vt:variant>
    </vt:vector>
  </HeadingPairs>
  <TitlesOfParts>
    <vt:vector size="61" baseType="lpstr">
      <vt:lpstr>Arial</vt:lpstr>
      <vt:lpstr>SimSun</vt:lpstr>
      <vt:lpstr>Wingdings</vt:lpstr>
      <vt:lpstr>DengXian</vt:lpstr>
      <vt:lpstr>Arial Black</vt:lpstr>
      <vt:lpstr>Comic Sans MS</vt:lpstr>
      <vt:lpstr>Microsoft YaHei</vt:lpstr>
      <vt:lpstr>Calibri</vt:lpstr>
      <vt:lpstr>Arial Unicode MS</vt:lpstr>
      <vt:lpstr>Office Theme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PowerPoint 演示文稿</vt:lpstr>
      <vt:lpstr>PowerPoint 演示文稿</vt:lpstr>
      <vt:lpstr>Sejarah singkat Multiseat</vt:lpstr>
      <vt:lpstr>Apa itu Multiseat ?</vt:lpstr>
      <vt:lpstr>Mekanisme sederhana Multiseat?</vt:lpstr>
      <vt:lpstr>Bagaimana Caranya ?</vt:lpstr>
      <vt:lpstr>PowerPoint 演示文稿</vt:lpstr>
      <vt:lpstr>dalam bentuk usb dongle / B2B</vt:lpstr>
      <vt:lpstr>software aster varian linux</vt:lpstr>
      <vt:lpstr>SIMULASI COST untuk 12:1</vt:lpstr>
      <vt:lpstr>PowerPoint 演示文稿</vt:lpstr>
      <vt:lpstr>Beberapa jenis implementasi multiseat.</vt:lpstr>
      <vt:lpstr>SOlusi wireless Pada multiseat</vt:lpstr>
      <vt:lpstr>SOlusi KVM  </vt:lpstr>
      <vt:lpstr>SOlusi Kabel Pada multiseat</vt:lpstr>
      <vt:lpstr>IMPLEMEntasi cluster 100+ user</vt:lpstr>
      <vt:lpstr>Product development nirkabel</vt:lpstr>
      <vt:lpstr>Product development semi cloud / vdi</vt:lpstr>
      <vt:lpstr>Problem dan Solusi </vt:lpstr>
      <vt:lpstr>Mengapa Aster ? Hemat Biaya !</vt:lpstr>
      <vt:lpstr>Mengapa memakai Multiseat?</vt:lpstr>
      <vt:lpstr>Manfaat Menerapkan Aster</vt:lpstr>
      <vt:lpstr>Ruangan lebih nyaman dan luas.</vt:lpstr>
      <vt:lpstr>Solusi Ramah Lingkungan</vt:lpstr>
      <vt:lpstr>Sampah elektronik</vt:lpstr>
      <vt:lpstr>Lab Komputer Sekolah</vt:lpstr>
      <vt:lpstr>Penerapan di Sekolah / Pendidikan</vt:lpstr>
      <vt:lpstr>Lab Komputer Sekolah</vt:lpstr>
      <vt:lpstr>Penerapan Lab Bahasa</vt:lpstr>
      <vt:lpstr>Foto Lab bahasa</vt:lpstr>
      <vt:lpstr>Contoh Penerapan Perpustakaan</vt:lpstr>
      <vt:lpstr>Contoh Penerapan Perkantoran </vt:lpstr>
      <vt:lpstr>Penerapan Perkantoran </vt:lpstr>
      <vt:lpstr>Contoh penerapan dikantor</vt:lpstr>
      <vt:lpstr>Penerapan Industri</vt:lpstr>
      <vt:lpstr>Front Desk / Customer Service</vt:lpstr>
      <vt:lpstr>Contoh Penerapan pada UMKM</vt:lpstr>
      <vt:lpstr>Paket komputer Multiseat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Hermanto Dharma Putra</cp:lastModifiedBy>
  <cp:revision>261</cp:revision>
  <dcterms:created xsi:type="dcterms:W3CDTF">2015-10-17T07:33:00Z</dcterms:created>
  <dcterms:modified xsi:type="dcterms:W3CDTF">2026-07-16T04:08:14Z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1033-12.1.0.27458</vt:lpwstr>
  </property>
  <property fmtid="{D5CDD505-2E9C-101B-9397-08002B2CF9AE}" pid="3" name="ICV">
    <vt:lpwstr>4F77708C4567405980D38E0ECDE5D439_13</vt:lpwstr>
  </property>
</Properties>
</file>